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8"/>
  </p:notesMasterIdLst>
  <p:sldIdLst>
    <p:sldId id="257" r:id="rId2"/>
    <p:sldId id="270" r:id="rId3"/>
    <p:sldId id="269" r:id="rId4"/>
    <p:sldId id="272" r:id="rId5"/>
    <p:sldId id="271" r:id="rId6"/>
    <p:sldId id="277" r:id="rId7"/>
    <p:sldId id="275" r:id="rId8"/>
    <p:sldId id="276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431" r:id="rId17"/>
    <p:sldId id="432" r:id="rId18"/>
    <p:sldId id="285" r:id="rId19"/>
    <p:sldId id="288" r:id="rId20"/>
    <p:sldId id="287" r:id="rId21"/>
    <p:sldId id="302" r:id="rId22"/>
    <p:sldId id="289" r:id="rId23"/>
    <p:sldId id="291" r:id="rId24"/>
    <p:sldId id="292" r:id="rId25"/>
    <p:sldId id="293" r:id="rId26"/>
    <p:sldId id="296" r:id="rId27"/>
    <p:sldId id="297" r:id="rId28"/>
    <p:sldId id="298" r:id="rId29"/>
    <p:sldId id="299" r:id="rId30"/>
    <p:sldId id="294" r:id="rId31"/>
    <p:sldId id="300" r:id="rId32"/>
    <p:sldId id="295" r:id="rId33"/>
    <p:sldId id="301" r:id="rId34"/>
    <p:sldId id="303" r:id="rId35"/>
    <p:sldId id="304" r:id="rId36"/>
    <p:sldId id="305" r:id="rId37"/>
    <p:sldId id="308" r:id="rId38"/>
    <p:sldId id="306" r:id="rId39"/>
    <p:sldId id="311" r:id="rId40"/>
    <p:sldId id="312" r:id="rId41"/>
    <p:sldId id="413" r:id="rId42"/>
    <p:sldId id="412" r:id="rId43"/>
    <p:sldId id="315" r:id="rId44"/>
    <p:sldId id="316" r:id="rId45"/>
    <p:sldId id="326" r:id="rId46"/>
    <p:sldId id="319" r:id="rId47"/>
    <p:sldId id="320" r:id="rId48"/>
    <p:sldId id="321" r:id="rId49"/>
    <p:sldId id="322" r:id="rId50"/>
    <p:sldId id="323" r:id="rId51"/>
    <p:sldId id="324" r:id="rId52"/>
    <p:sldId id="325" r:id="rId53"/>
    <p:sldId id="327" r:id="rId54"/>
    <p:sldId id="328" r:id="rId55"/>
    <p:sldId id="329" r:id="rId56"/>
    <p:sldId id="330" r:id="rId57"/>
    <p:sldId id="414" r:id="rId58"/>
    <p:sldId id="415" r:id="rId59"/>
    <p:sldId id="416" r:id="rId60"/>
    <p:sldId id="417" r:id="rId61"/>
    <p:sldId id="418" r:id="rId62"/>
    <p:sldId id="419" r:id="rId63"/>
    <p:sldId id="420" r:id="rId64"/>
    <p:sldId id="421" r:id="rId65"/>
    <p:sldId id="422" r:id="rId66"/>
    <p:sldId id="423" r:id="rId67"/>
    <p:sldId id="424" r:id="rId68"/>
    <p:sldId id="425" r:id="rId69"/>
    <p:sldId id="426" r:id="rId70"/>
    <p:sldId id="427" r:id="rId71"/>
    <p:sldId id="428" r:id="rId72"/>
    <p:sldId id="429" r:id="rId73"/>
    <p:sldId id="430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6" r:id="rId87"/>
    <p:sldId id="347" r:id="rId88"/>
    <p:sldId id="348" r:id="rId89"/>
    <p:sldId id="349" r:id="rId90"/>
    <p:sldId id="350" r:id="rId91"/>
    <p:sldId id="351" r:id="rId92"/>
    <p:sldId id="352" r:id="rId93"/>
    <p:sldId id="356" r:id="rId94"/>
    <p:sldId id="357" r:id="rId95"/>
    <p:sldId id="361" r:id="rId96"/>
    <p:sldId id="359" r:id="rId97"/>
    <p:sldId id="360" r:id="rId98"/>
    <p:sldId id="355" r:id="rId99"/>
    <p:sldId id="362" r:id="rId100"/>
    <p:sldId id="363" r:id="rId101"/>
    <p:sldId id="365" r:id="rId102"/>
    <p:sldId id="370" r:id="rId103"/>
    <p:sldId id="367" r:id="rId104"/>
    <p:sldId id="368" r:id="rId105"/>
    <p:sldId id="371" r:id="rId106"/>
    <p:sldId id="369" r:id="rId107"/>
    <p:sldId id="372" r:id="rId108"/>
    <p:sldId id="374" r:id="rId109"/>
    <p:sldId id="376" r:id="rId110"/>
    <p:sldId id="375" r:id="rId111"/>
    <p:sldId id="377" r:id="rId112"/>
    <p:sldId id="378" r:id="rId113"/>
    <p:sldId id="379" r:id="rId114"/>
    <p:sldId id="380" r:id="rId115"/>
    <p:sldId id="384" r:id="rId116"/>
    <p:sldId id="381" r:id="rId117"/>
    <p:sldId id="382" r:id="rId118"/>
    <p:sldId id="383" r:id="rId119"/>
    <p:sldId id="385" r:id="rId120"/>
    <p:sldId id="386" r:id="rId121"/>
    <p:sldId id="387" r:id="rId122"/>
    <p:sldId id="388" r:id="rId123"/>
    <p:sldId id="389" r:id="rId124"/>
    <p:sldId id="390" r:id="rId125"/>
    <p:sldId id="391" r:id="rId126"/>
    <p:sldId id="373" r:id="rId127"/>
    <p:sldId id="392" r:id="rId128"/>
    <p:sldId id="393" r:id="rId129"/>
    <p:sldId id="394" r:id="rId130"/>
    <p:sldId id="395" r:id="rId131"/>
    <p:sldId id="396" r:id="rId132"/>
    <p:sldId id="397" r:id="rId133"/>
    <p:sldId id="398" r:id="rId134"/>
    <p:sldId id="399" r:id="rId135"/>
    <p:sldId id="400" r:id="rId136"/>
    <p:sldId id="402" r:id="rId137"/>
    <p:sldId id="401" r:id="rId138"/>
    <p:sldId id="364" r:id="rId139"/>
    <p:sldId id="404" r:id="rId140"/>
    <p:sldId id="403" r:id="rId141"/>
    <p:sldId id="405" r:id="rId142"/>
    <p:sldId id="406" r:id="rId143"/>
    <p:sldId id="407" r:id="rId144"/>
    <p:sldId id="409" r:id="rId145"/>
    <p:sldId id="411" r:id="rId146"/>
    <p:sldId id="410" r:id="rId1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4681"/>
  </p:normalViewPr>
  <p:slideViewPr>
    <p:cSldViewPr snapToGrid="0" snapToObjects="1">
      <p:cViewPr varScale="1">
        <p:scale>
          <a:sx n="128" d="100"/>
          <a:sy n="128" d="100"/>
        </p:scale>
        <p:origin x="11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2DD44-62DA-674C-B63A-66592E4BC222}" type="datetimeFigureOut">
              <a:rPr kumimoji="1" lang="ko-KR" altLang="en-US" smtClean="0"/>
              <a:t>2019. 9. 22.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EF7086-AD09-104B-BDD3-E0B72125DB6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30440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BD6F1B-7E2F-7A47-A3E6-59F1244CC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2F2140-1095-5841-B43E-8E03136EF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D4A8C4-9272-854F-B4B0-B4AFA8436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2019. 9. 22.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3D19FC-740A-9C44-A00D-56A1B644A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9954B5-7796-E246-B455-0929F7BBB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22344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605B21-750E-4E44-A906-94B52F4A4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638161-75AD-0342-8A90-B8791FA824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5DB22B-E9CD-F744-9BE7-D026026D9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2019. 9. 22.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E6B118-6E13-1C4A-9EF8-F8B08D2F8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6E3F05-8D10-4E4B-9372-E0D0E4C9F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4349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EA30C3E-F0DC-E845-9B62-D603576D30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132077-7051-6C46-86D9-14DE4DC032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316876-AB63-BD4B-AAA4-EE4DE000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2019. 9. 22.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DDCE53-119C-274D-A1C8-228A5133B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58CF83-E2E2-004E-BBA1-A1B91F6AF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122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A82144-E8C1-8740-939B-662335F39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71862A-2D86-6C46-A516-2B69E1094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2A20C8-243D-D74B-A5A6-9AE6F1374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2019. 9. 22.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CD0851-9E14-B041-B7D7-2C4548FD1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53B45B-BD0D-E441-AA01-908ECA7F8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1421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ADEB9-1900-C04D-A59C-7AC7F4251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91287D-D0DC-1446-9D72-B7D0F8C22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3E30E4-7017-A443-9C0A-DBCD8FF5E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2019. 9. 22.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D0437B-0A97-BE4A-B249-8DB915BEA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FBC28B-C9C1-F047-8B89-27377AA4D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4360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891106-6E20-6A41-8C3B-7C9170DF5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CBCDBE-C77C-8F46-80FA-A3DBF83F5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B99408-3161-D94D-868A-7010BB0CCC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D2D693-B2BF-684A-B8ED-29C5AD5DB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2019. 9. 22.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BE122A-B4C9-F947-B209-0EC6EADFC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973AA2-1432-D44E-AA2B-607D325A9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3650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8E76FA-3B67-1143-B2B5-25552D5D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BAE650-7B38-5F43-90D7-C4AF78427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447482-CC50-6B48-9421-CE737095C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9B0E46-C9F2-F14A-9A13-4B0D1D2367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93E26F4-62F6-FD4D-86BA-A6F5DD099E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F16CF41-55C9-5945-8DB8-3D3A829C9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2019. 9. 22.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0DC9390-F899-9E41-A27B-5E82FCD67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BE2A19-616B-FF4A-B9A2-D2F1990EF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22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9B2ABC-5724-5C4C-9D3A-7D02530D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24D8F7B-8FF2-C042-BF9F-38CF475BF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2019. 9. 22.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DB1AB89-460B-4948-BED3-A6540A0E5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7E33ED-547B-A446-82E0-37B3A1793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2927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32A4761-8B7E-5E44-9A4C-229ADF1EE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2019. 9. 22.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EFE404B-A4E4-C347-96C8-E60207B18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83DCDA-8D6B-7647-94F6-CDD4E9D53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3162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509CE6-B671-C04B-8F51-EE02D091B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C0B5BD-00BC-A54A-9C25-9B14F277E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7F0CA5-DA76-D247-A939-11ECA7CD6B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68DFA2-EAC1-A349-BA49-27BB96B19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2019. 9. 22.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978180-BC7F-5E4D-83F2-A1978FC27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5BC6E2-A58F-0549-A99B-3B5EA3318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0930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70E2F-BF8B-7445-A4A6-4C2641610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CEA51BA-947D-C847-92E2-979677FC7B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7FEEDC-4B48-804F-8EB5-FCB6360872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298A4B-1CE8-2F48-BAF3-E527BED14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2019. 9. 22.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B7FD75-560A-DE47-804C-9410DA937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AF6D11-400F-2F49-BF7E-D257BB1B3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6560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1FB9607-EB94-074C-B769-1D0A0455F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92137D-8E10-7149-A6B2-63ECF5A22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F49D58-B520-9B47-A0B1-BCE5B709C0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F6145-6955-A04E-876F-E148D037C5D9}" type="datetimeFigureOut">
              <a:rPr kumimoji="1" lang="ko-KR" altLang="en-US" smtClean="0"/>
              <a:t>2019. 9. 22.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83C767-DF1B-0041-AE8C-A9471F60F4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D6AA6E-566E-F44C-A438-43F24C95A7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3000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dreamgonfly/soseol-sseuneun-dib-reoning-pycon-korea-2018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niew/Seq2seq_poem_generatio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FE92FE-32F0-CB40-A042-7D6B53D9AC55}"/>
              </a:ext>
            </a:extLst>
          </p:cNvPr>
          <p:cNvSpPr txBox="1"/>
          <p:nvPr/>
        </p:nvSpPr>
        <p:spPr>
          <a:xfrm>
            <a:off x="1456764" y="1787799"/>
            <a:ext cx="92784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err="1"/>
              <a:t>텐서플로와</a:t>
            </a:r>
            <a:r>
              <a:rPr lang="ko-KR" altLang="en-US" sz="4000" b="1" dirty="0"/>
              <a:t> </a:t>
            </a:r>
            <a:r>
              <a:rPr lang="ko-KR" altLang="en-US" sz="4000" b="1" dirty="0" err="1"/>
              <a:t>머신러닝으로</a:t>
            </a:r>
            <a:r>
              <a:rPr lang="ko-KR" altLang="en-US" sz="4000" b="1" dirty="0"/>
              <a:t> 시작하는 </a:t>
            </a:r>
            <a:endParaRPr lang="en-US" altLang="ko-KR" sz="4000" b="1" dirty="0"/>
          </a:p>
          <a:p>
            <a:pPr algn="ctr"/>
            <a:r>
              <a:rPr lang="ko-KR" altLang="en-US" sz="4000" b="1" dirty="0" err="1"/>
              <a:t>자연어처리</a:t>
            </a:r>
            <a:endParaRPr lang="ko-KR" altLang="en-US" sz="4000" dirty="0"/>
          </a:p>
          <a:p>
            <a:pPr algn="ctr"/>
            <a:endParaRPr kumimoji="1" lang="ko-KR" alt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035E61-AB0F-D744-8AAB-F1B6B42AFDDE}"/>
              </a:ext>
            </a:extLst>
          </p:cNvPr>
          <p:cNvSpPr txBox="1"/>
          <p:nvPr/>
        </p:nvSpPr>
        <p:spPr>
          <a:xfrm>
            <a:off x="5364067" y="5259641"/>
            <a:ext cx="1463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Lecture 5</a:t>
            </a:r>
          </a:p>
          <a:p>
            <a:pPr algn="ctr"/>
            <a:r>
              <a:rPr kumimoji="1" lang="en-US" altLang="ko-KR" dirty="0"/>
              <a:t>2019. 09. 28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9681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096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Text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Generation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1" y="1290917"/>
            <a:ext cx="732931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1"/>
                </a:solidFill>
              </a:rPr>
              <a:t>주어진 목적</a:t>
            </a:r>
            <a:r>
              <a:rPr lang="ko-KR" altLang="en-US" dirty="0"/>
              <a:t>에 맞는 </a:t>
            </a:r>
            <a:r>
              <a:rPr lang="en-US" altLang="ko-KR" dirty="0"/>
              <a:t>Text</a:t>
            </a:r>
            <a:r>
              <a:rPr lang="ko-KR" altLang="en-US" dirty="0" err="1"/>
              <a:t>를</a:t>
            </a:r>
            <a:r>
              <a:rPr lang="ko-KR" altLang="en-US" dirty="0"/>
              <a:t> 생성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A858F5-F321-024C-B770-D32E870B69C9}"/>
              </a:ext>
            </a:extLst>
          </p:cNvPr>
          <p:cNvSpPr txBox="1"/>
          <p:nvPr/>
        </p:nvSpPr>
        <p:spPr>
          <a:xfrm>
            <a:off x="564673" y="2395084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solidFill>
                  <a:schemeClr val="accent1"/>
                </a:solidFill>
              </a:rPr>
              <a:t>소설 생성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09BC851-4330-794F-A76B-21BD1A9A70C6}"/>
              </a:ext>
            </a:extLst>
          </p:cNvPr>
          <p:cNvCxnSpPr>
            <a:cxnSpLocks/>
          </p:cNvCxnSpPr>
          <p:nvPr/>
        </p:nvCxnSpPr>
        <p:spPr>
          <a:xfrm>
            <a:off x="1103443" y="1745209"/>
            <a:ext cx="0" cy="627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12C06F7-3904-6B48-9D7A-25CE7533A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351" y="2711515"/>
            <a:ext cx="5300243" cy="357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4012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2135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N-Gram precision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CB510B-71E5-A44E-97A1-9BD5E19C4EB3}"/>
              </a:ext>
            </a:extLst>
          </p:cNvPr>
          <p:cNvSpPr txBox="1"/>
          <p:nvPr/>
        </p:nvSpPr>
        <p:spPr>
          <a:xfrm>
            <a:off x="269341" y="2098930"/>
            <a:ext cx="9202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Candidate(Translated Text)</a:t>
            </a:r>
            <a:r>
              <a:rPr kumimoji="1" lang="ko-KR" altLang="en-US" dirty="0"/>
              <a:t>의</a:t>
            </a:r>
            <a:r>
              <a:rPr kumimoji="1" lang="en-US" altLang="ko-KR" dirty="0"/>
              <a:t> N-Gram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Reference</a:t>
            </a:r>
            <a:r>
              <a:rPr kumimoji="1" lang="ko-KR" altLang="en-US" dirty="0"/>
              <a:t>와 얼마나 겹치는지 계산한 </a:t>
            </a:r>
            <a:r>
              <a:rPr kumimoji="1" lang="en-US" altLang="ko-KR" dirty="0"/>
              <a:t>Precision</a:t>
            </a:r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15782A-959F-A944-A0E0-D13790AD824C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41300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2135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N-Gram precision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AC6DAC-C999-2648-9796-99E57545113E}"/>
              </a:ext>
            </a:extLst>
          </p:cNvPr>
          <p:cNvSpPr txBox="1"/>
          <p:nvPr/>
        </p:nvSpPr>
        <p:spPr>
          <a:xfrm>
            <a:off x="269341" y="2115199"/>
            <a:ext cx="6446091" cy="1666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b="1" dirty="0"/>
              <a:t>Example.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Candidate 1: </a:t>
            </a:r>
            <a:r>
              <a:rPr lang="en" altLang="ko-KR" sz="1400" dirty="0"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It is a guide to action which ensures that the military always 	  obeys the commands of the party.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Candidate 2: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to insure the troops forever hearing the activity guidebook 	  that party direct.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98DFC1-1828-9F43-8850-9DD76B35FFDF}"/>
              </a:ext>
            </a:extLst>
          </p:cNvPr>
          <p:cNvSpPr txBox="1"/>
          <p:nvPr/>
        </p:nvSpPr>
        <p:spPr>
          <a:xfrm>
            <a:off x="269341" y="4322541"/>
            <a:ext cx="6446091" cy="1989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dirty="0"/>
              <a:t>Reference 1: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a guide to action that ensures that the military will forever 	  heed Party commands.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2: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the guiding principle which guarantees the military forces 	  always being under the command of the Party.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3: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the practical guide for the army always to heed the 	  directions of the party.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1EC107-6C66-3A4A-8042-6A555B3978BB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61497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2135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N-Gram precision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AC6DAC-C999-2648-9796-99E57545113E}"/>
              </a:ext>
            </a:extLst>
          </p:cNvPr>
          <p:cNvSpPr txBox="1"/>
          <p:nvPr/>
        </p:nvSpPr>
        <p:spPr>
          <a:xfrm>
            <a:off x="269341" y="2115199"/>
            <a:ext cx="6446091" cy="1666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b="1" dirty="0"/>
              <a:t>Example. </a:t>
            </a:r>
          </a:p>
          <a:p>
            <a:pPr>
              <a:lnSpc>
                <a:spcPct val="150000"/>
              </a:lnSpc>
            </a:pPr>
            <a:r>
              <a:rPr lang="en" altLang="ko-KR" sz="1400" u="sng" dirty="0">
                <a:solidFill>
                  <a:schemeClr val="accent2"/>
                </a:solidFill>
              </a:rPr>
              <a:t>Candidate 1</a:t>
            </a:r>
            <a:r>
              <a:rPr lang="en" altLang="ko-KR" sz="1400" dirty="0"/>
              <a:t>: </a:t>
            </a:r>
            <a:r>
              <a:rPr lang="en" altLang="ko-KR" sz="1400" dirty="0"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It is a guide to action which ensures that the military always 	  obeys the commands of the party.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Candidate 2: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to insure the troops forever hearing the activity guidebook 	  that party direct.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98DFC1-1828-9F43-8850-9DD76B35FFDF}"/>
              </a:ext>
            </a:extLst>
          </p:cNvPr>
          <p:cNvSpPr txBox="1"/>
          <p:nvPr/>
        </p:nvSpPr>
        <p:spPr>
          <a:xfrm>
            <a:off x="269341" y="4322541"/>
            <a:ext cx="6446091" cy="1989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dirty="0"/>
              <a:t>Reference 1: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a guide to action that ensures that the military will forever 	  heed Party commands.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2: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the guiding principle which guarantees the military forces 	  always being under the command of the Party.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3: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the practical guide for the army always to heed the 	  directions of the party.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0D3BF4-70E9-0C43-BA53-DD86DD261C47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3213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2325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Uni-Gram precision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AC6DAC-C999-2648-9796-99E57545113E}"/>
              </a:ext>
            </a:extLst>
          </p:cNvPr>
          <p:cNvSpPr txBox="1"/>
          <p:nvPr/>
        </p:nvSpPr>
        <p:spPr>
          <a:xfrm>
            <a:off x="269341" y="2115199"/>
            <a:ext cx="6446091" cy="1666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b="1" dirty="0"/>
              <a:t>Example. </a:t>
            </a:r>
          </a:p>
          <a:p>
            <a:pPr>
              <a:lnSpc>
                <a:spcPct val="150000"/>
              </a:lnSpc>
            </a:pPr>
            <a:r>
              <a:rPr lang="en" altLang="ko-KR" sz="1400" u="sng" dirty="0">
                <a:solidFill>
                  <a:schemeClr val="accent2"/>
                </a:solidFill>
              </a:rPr>
              <a:t>Candidate 1</a:t>
            </a:r>
            <a:r>
              <a:rPr lang="en" altLang="ko-KR" sz="1400" dirty="0"/>
              <a:t>: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It is a guide to action</a:t>
            </a:r>
            <a:r>
              <a:rPr lang="en" altLang="ko-KR" sz="1400" dirty="0"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which ensures that the military always</a:t>
            </a:r>
            <a:r>
              <a:rPr lang="en" altLang="ko-KR" sz="1400" dirty="0"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 	  obeys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the commands of the party.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Candidate 2: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to insure the troops forever hearing the activity guidebook 	  that party direct.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98DFC1-1828-9F43-8850-9DD76B35FFDF}"/>
              </a:ext>
            </a:extLst>
          </p:cNvPr>
          <p:cNvSpPr txBox="1"/>
          <p:nvPr/>
        </p:nvSpPr>
        <p:spPr>
          <a:xfrm>
            <a:off x="269341" y="4322541"/>
            <a:ext cx="6446091" cy="1989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dirty="0"/>
              <a:t>Reference 1: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It is a guide to action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that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ensures that the military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will forever 	  heed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Party commands.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2: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the guiding principle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which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guarantees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military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forces 	 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always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being under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command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of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 Party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3: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the practical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guide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for the army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always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to heed the 	  directions of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 party.</a:t>
            </a:r>
            <a:endParaRPr kumimoji="1" lang="ko-KR" altLang="en-US" sz="1400" dirty="0">
              <a:solidFill>
                <a:schemeClr val="accent2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EB88B9-6225-6B40-8CB8-BDA27CDF82F4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63181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2325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Uni-Gram precision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AC6DAC-C999-2648-9796-99E57545113E}"/>
              </a:ext>
            </a:extLst>
          </p:cNvPr>
          <p:cNvSpPr txBox="1"/>
          <p:nvPr/>
        </p:nvSpPr>
        <p:spPr>
          <a:xfrm>
            <a:off x="269341" y="2115199"/>
            <a:ext cx="6446091" cy="1666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b="1" dirty="0"/>
              <a:t>Example. </a:t>
            </a:r>
          </a:p>
          <a:p>
            <a:pPr>
              <a:lnSpc>
                <a:spcPct val="150000"/>
              </a:lnSpc>
            </a:pPr>
            <a:r>
              <a:rPr lang="en" altLang="ko-KR" sz="1400" u="sng" dirty="0">
                <a:solidFill>
                  <a:schemeClr val="accent2"/>
                </a:solidFill>
              </a:rPr>
              <a:t>Candidate 1</a:t>
            </a:r>
            <a:r>
              <a:rPr lang="en" altLang="ko-KR" sz="1400" dirty="0"/>
              <a:t>: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It is a guide to action</a:t>
            </a:r>
            <a:r>
              <a:rPr lang="en" altLang="ko-KR" sz="1400" dirty="0"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which ensures that the military always</a:t>
            </a:r>
            <a:r>
              <a:rPr lang="en" altLang="ko-KR" sz="1400" dirty="0"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 	  obeys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the commands of the party.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Candidate 2: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to insure the troops forever hearing the activity guidebook 	  that party direct.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98DFC1-1828-9F43-8850-9DD76B35FFDF}"/>
              </a:ext>
            </a:extLst>
          </p:cNvPr>
          <p:cNvSpPr txBox="1"/>
          <p:nvPr/>
        </p:nvSpPr>
        <p:spPr>
          <a:xfrm>
            <a:off x="269341" y="4322541"/>
            <a:ext cx="6446091" cy="1989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dirty="0"/>
              <a:t>Reference 1: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It is a guide to action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that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ensures that the military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will forever 	  heed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Party commands.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2: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the guiding principle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which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guarantees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military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forces 	 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always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being under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command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of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 Party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3: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the practical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guide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for the army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always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to heed the 	  directions of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 party.</a:t>
            </a:r>
            <a:endParaRPr kumimoji="1" lang="ko-KR" altLang="en-US" sz="1400" dirty="0">
              <a:solidFill>
                <a:schemeClr val="accent2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9BC618-1211-8247-BDE6-9CC58E40B10C}"/>
                  </a:ext>
                </a:extLst>
              </p:cNvPr>
              <p:cNvSpPr txBox="1"/>
              <p:nvPr/>
            </p:nvSpPr>
            <p:spPr>
              <a:xfrm>
                <a:off x="7989109" y="2477638"/>
                <a:ext cx="2575962" cy="9416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Total: 18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N-Gram Precision </a:t>
                </a:r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17</m:t>
                        </m:r>
                      </m:num>
                      <m:den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</m:oMath>
                </a14:m>
                <a:endParaRPr kumimoji="1" lang="en-US" altLang="ko-KR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9BC618-1211-8247-BDE6-9CC58E40B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109" y="2477638"/>
                <a:ext cx="2575962" cy="941604"/>
              </a:xfrm>
              <a:prstGeom prst="rect">
                <a:avLst/>
              </a:prstGeom>
              <a:blipFill>
                <a:blip r:embed="rId2"/>
                <a:stretch>
                  <a:fillRect l="-9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0A100C3-94D3-E248-B42E-6DD88E94CEE6}"/>
              </a:ext>
            </a:extLst>
          </p:cNvPr>
          <p:cNvCxnSpPr/>
          <p:nvPr/>
        </p:nvCxnSpPr>
        <p:spPr>
          <a:xfrm>
            <a:off x="6804454" y="2817341"/>
            <a:ext cx="1095633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799794D-0B1D-0941-AEC5-CF3A5CA09C6F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5481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2135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N-Gram precision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AC6DAC-C999-2648-9796-99E57545113E}"/>
              </a:ext>
            </a:extLst>
          </p:cNvPr>
          <p:cNvSpPr txBox="1"/>
          <p:nvPr/>
        </p:nvSpPr>
        <p:spPr>
          <a:xfrm>
            <a:off x="269341" y="2115199"/>
            <a:ext cx="6446091" cy="1666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b="1" dirty="0"/>
              <a:t>Example.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Candidate 1: </a:t>
            </a:r>
            <a:r>
              <a:rPr lang="en" altLang="ko-KR" sz="1400" dirty="0"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It is a guide to action which ensures that the military always 	  obeys the commands of the party. </a:t>
            </a:r>
          </a:p>
          <a:p>
            <a:pPr>
              <a:lnSpc>
                <a:spcPct val="150000"/>
              </a:lnSpc>
            </a:pPr>
            <a:r>
              <a:rPr lang="en" altLang="ko-KR" sz="1400" u="sng" dirty="0">
                <a:solidFill>
                  <a:schemeClr val="accent2"/>
                </a:solidFill>
              </a:rPr>
              <a:t>Candidate 2</a:t>
            </a:r>
            <a:r>
              <a:rPr lang="en" altLang="ko-KR" sz="1400" dirty="0"/>
              <a:t>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to insure the troops forever hearing the activity guidebook 	  that party direct.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98DFC1-1828-9F43-8850-9DD76B35FFDF}"/>
              </a:ext>
            </a:extLst>
          </p:cNvPr>
          <p:cNvSpPr txBox="1"/>
          <p:nvPr/>
        </p:nvSpPr>
        <p:spPr>
          <a:xfrm>
            <a:off x="269341" y="4322541"/>
            <a:ext cx="6446091" cy="1989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dirty="0"/>
              <a:t>Reference 1: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a guide to action that ensures that the military will forever 	  heed Party commands.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2: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the guiding principle which guarantees the military forces 	  always being under the command of the Party.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3: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the practical guide for the army always to heed the 	  directions of the party.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5D50F1-C570-8F47-B718-8DE544F87802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27085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2135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N-Gram precision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AC6DAC-C999-2648-9796-99E57545113E}"/>
              </a:ext>
            </a:extLst>
          </p:cNvPr>
          <p:cNvSpPr txBox="1"/>
          <p:nvPr/>
        </p:nvSpPr>
        <p:spPr>
          <a:xfrm>
            <a:off x="269341" y="2115199"/>
            <a:ext cx="6446091" cy="1666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b="1" dirty="0"/>
              <a:t>Example.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Candidate 1: </a:t>
            </a:r>
            <a:r>
              <a:rPr lang="en" altLang="ko-KR" sz="1400" dirty="0"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It is a guide to action which ensures that the military always 	  obeys the commands of the party. </a:t>
            </a:r>
          </a:p>
          <a:p>
            <a:pPr>
              <a:lnSpc>
                <a:spcPct val="150000"/>
              </a:lnSpc>
            </a:pPr>
            <a:r>
              <a:rPr lang="en" altLang="ko-KR" sz="1400" u="sng" dirty="0">
                <a:solidFill>
                  <a:schemeClr val="accent2"/>
                </a:solidFill>
              </a:rPr>
              <a:t>Candidate 2</a:t>
            </a:r>
            <a:r>
              <a:rPr lang="en" altLang="ko-KR" sz="1400" dirty="0"/>
              <a:t>: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It is to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insure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troops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forever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hearing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activity guidebook 	 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that party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direct.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98DFC1-1828-9F43-8850-9DD76B35FFDF}"/>
              </a:ext>
            </a:extLst>
          </p:cNvPr>
          <p:cNvSpPr txBox="1"/>
          <p:nvPr/>
        </p:nvSpPr>
        <p:spPr>
          <a:xfrm>
            <a:off x="269341" y="4322541"/>
            <a:ext cx="6446091" cy="1989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dirty="0"/>
              <a:t>Reference 1: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It is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a guide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to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action that ensures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that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military will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forever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	  heed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Party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commands.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2: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It is the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guiding principle which guarantees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military forces 	  always being under the command of the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Party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3: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It is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the practical guide for the army always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to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heed the 	  directions of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 party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.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C733C0-E50B-BA48-AE6B-2F4F0451B1A9}"/>
                  </a:ext>
                </a:extLst>
              </p:cNvPr>
              <p:cNvSpPr txBox="1"/>
              <p:nvPr/>
            </p:nvSpPr>
            <p:spPr>
              <a:xfrm>
                <a:off x="8048367" y="3019753"/>
                <a:ext cx="2575962" cy="8184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Total </a:t>
                </a:r>
                <a14:m>
                  <m:oMath xmlns:m="http://schemas.openxmlformats.org/officeDocument/2006/math">
                    <m:r>
                      <a:rPr kumimoji="1"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14</m:t>
                    </m:r>
                  </m:oMath>
                </a14:m>
                <a:endParaRPr kumimoji="1" lang="en-US" altLang="ko-KR" sz="16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N-Gram Precision </a:t>
                </a:r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</m:oMath>
                </a14:m>
                <a:endParaRPr kumimoji="1" lang="en-US" altLang="ko-KR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C733C0-E50B-BA48-AE6B-2F4F0451B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8367" y="3019753"/>
                <a:ext cx="2575962" cy="818494"/>
              </a:xfrm>
              <a:prstGeom prst="rect">
                <a:avLst/>
              </a:prstGeom>
              <a:blipFill>
                <a:blip r:embed="rId2"/>
                <a:stretch>
                  <a:fillRect l="-980" t="-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CAED721-5FFD-584B-AAD1-FD4B0C98006B}"/>
              </a:ext>
            </a:extLst>
          </p:cNvPr>
          <p:cNvCxnSpPr/>
          <p:nvPr/>
        </p:nvCxnSpPr>
        <p:spPr>
          <a:xfrm>
            <a:off x="6715432" y="3311611"/>
            <a:ext cx="1095633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A2FA928-3350-B947-812F-6A9DE23D0696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30EE45-5320-F74A-9DF6-764A4FE1D13B}"/>
              </a:ext>
            </a:extLst>
          </p:cNvPr>
          <p:cNvSpPr txBox="1"/>
          <p:nvPr/>
        </p:nvSpPr>
        <p:spPr>
          <a:xfrm>
            <a:off x="9358184" y="4357816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비교 추가</a:t>
            </a:r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17700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307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Issue of N-Gram precision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675B65-410C-BB47-B8C1-A00B81F0D8CD}"/>
              </a:ext>
            </a:extLst>
          </p:cNvPr>
          <p:cNvSpPr txBox="1"/>
          <p:nvPr/>
        </p:nvSpPr>
        <p:spPr>
          <a:xfrm>
            <a:off x="269341" y="2115199"/>
            <a:ext cx="6446091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b="1" dirty="0"/>
              <a:t>Example.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Candidate 1: </a:t>
            </a:r>
            <a:r>
              <a:rPr lang="en" altLang="ko-KR" sz="1400" dirty="0"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the the the the the the the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B598CE-AABB-0645-BE82-A0B50A74F5FD}"/>
              </a:ext>
            </a:extLst>
          </p:cNvPr>
          <p:cNvSpPr txBox="1"/>
          <p:nvPr/>
        </p:nvSpPr>
        <p:spPr>
          <a:xfrm>
            <a:off x="269341" y="3047786"/>
            <a:ext cx="6446091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dirty="0"/>
              <a:t>Reference 1: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The cat is on the mat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2: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There is a cat on the mat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C3829F-84C0-4E44-BDCC-9CB20B2392B5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06261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307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Issue of N-Gram precision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675B65-410C-BB47-B8C1-A00B81F0D8CD}"/>
              </a:ext>
            </a:extLst>
          </p:cNvPr>
          <p:cNvSpPr txBox="1"/>
          <p:nvPr/>
        </p:nvSpPr>
        <p:spPr>
          <a:xfrm>
            <a:off x="269341" y="2115199"/>
            <a:ext cx="6446091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b="1" dirty="0"/>
              <a:t>Example.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Candidate 1: </a:t>
            </a:r>
            <a:r>
              <a:rPr lang="en" altLang="ko-KR" sz="1400" dirty="0"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the the the the the the the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B598CE-AABB-0645-BE82-A0B50A74F5FD}"/>
              </a:ext>
            </a:extLst>
          </p:cNvPr>
          <p:cNvSpPr txBox="1"/>
          <p:nvPr/>
        </p:nvSpPr>
        <p:spPr>
          <a:xfrm>
            <a:off x="269341" y="3047786"/>
            <a:ext cx="6446091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dirty="0"/>
              <a:t>Reference 1: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The cat is on the mat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2: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There is a cat on the mat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8A6210A-2781-CC49-B012-95A0E531056D}"/>
              </a:ext>
            </a:extLst>
          </p:cNvPr>
          <p:cNvCxnSpPr/>
          <p:nvPr/>
        </p:nvCxnSpPr>
        <p:spPr>
          <a:xfrm>
            <a:off x="3715265" y="2677298"/>
            <a:ext cx="1095633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E2FEC39-2011-DC48-B4DD-987ECCF6BFF4}"/>
              </a:ext>
            </a:extLst>
          </p:cNvPr>
          <p:cNvSpPr txBox="1"/>
          <p:nvPr/>
        </p:nvSpPr>
        <p:spPr>
          <a:xfrm>
            <a:off x="4975654" y="2492632"/>
            <a:ext cx="1962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Totally Wrong!!!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6964E3-25D8-504D-8373-9096ECE0D3FA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30210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307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Issue of N-Gram precision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675B65-410C-BB47-B8C1-A00B81F0D8CD}"/>
              </a:ext>
            </a:extLst>
          </p:cNvPr>
          <p:cNvSpPr txBox="1"/>
          <p:nvPr/>
        </p:nvSpPr>
        <p:spPr>
          <a:xfrm>
            <a:off x="269341" y="2115199"/>
            <a:ext cx="6446091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b="1" dirty="0"/>
              <a:t>Example.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Candidate 1: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the the the the the the the</a:t>
            </a:r>
            <a:r>
              <a:rPr lang="en" altLang="ko-KR" sz="1400" dirty="0"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B598CE-AABB-0645-BE82-A0B50A74F5FD}"/>
              </a:ext>
            </a:extLst>
          </p:cNvPr>
          <p:cNvSpPr txBox="1"/>
          <p:nvPr/>
        </p:nvSpPr>
        <p:spPr>
          <a:xfrm>
            <a:off x="269341" y="3047786"/>
            <a:ext cx="6446091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dirty="0"/>
              <a:t>Reference 1: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cat is on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mat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2: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There is a cat on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mat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AD7E6-A811-E040-B4B2-60C636A34027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187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096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Text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Generation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1" y="1290917"/>
            <a:ext cx="732931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1"/>
                </a:solidFill>
              </a:rPr>
              <a:t>주어진 목적</a:t>
            </a:r>
            <a:r>
              <a:rPr lang="ko-KR" altLang="en-US" dirty="0"/>
              <a:t>에 맞는 </a:t>
            </a:r>
            <a:r>
              <a:rPr lang="en-US" altLang="ko-KR" dirty="0"/>
              <a:t>Text</a:t>
            </a:r>
            <a:r>
              <a:rPr lang="ko-KR" altLang="en-US" dirty="0" err="1"/>
              <a:t>를</a:t>
            </a:r>
            <a:r>
              <a:rPr lang="ko-KR" altLang="en-US" dirty="0"/>
              <a:t> 생성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A858F5-F321-024C-B770-D32E870B69C9}"/>
              </a:ext>
            </a:extLst>
          </p:cNvPr>
          <p:cNvSpPr txBox="1"/>
          <p:nvPr/>
        </p:nvSpPr>
        <p:spPr>
          <a:xfrm>
            <a:off x="564673" y="2395084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solidFill>
                  <a:schemeClr val="accent1"/>
                </a:solidFill>
              </a:rPr>
              <a:t>소설 생성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09BC851-4330-794F-A76B-21BD1A9A70C6}"/>
              </a:ext>
            </a:extLst>
          </p:cNvPr>
          <p:cNvCxnSpPr>
            <a:cxnSpLocks/>
          </p:cNvCxnSpPr>
          <p:nvPr/>
        </p:nvCxnSpPr>
        <p:spPr>
          <a:xfrm>
            <a:off x="1103443" y="1745209"/>
            <a:ext cx="0" cy="627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A036EF22-5818-2949-9707-037F9DEB9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535" y="1879375"/>
            <a:ext cx="5723443" cy="45022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E4D6F7-D777-3546-8D54-F758A2F2DB3F}"/>
              </a:ext>
            </a:extLst>
          </p:cNvPr>
          <p:cNvSpPr txBox="1"/>
          <p:nvPr/>
        </p:nvSpPr>
        <p:spPr>
          <a:xfrm>
            <a:off x="6766440" y="6378139"/>
            <a:ext cx="47580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900" dirty="0">
                <a:hlinkClick r:id="rId3"/>
              </a:rPr>
              <a:t>https://speakerdeck.com/dreamgonfly/soseol-sseuneun-dib-reoning-pycon-korea-2018</a:t>
            </a:r>
            <a:endParaRPr kumimoji="1"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39305316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307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Issue of N-Gram precision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675B65-410C-BB47-B8C1-A00B81F0D8CD}"/>
              </a:ext>
            </a:extLst>
          </p:cNvPr>
          <p:cNvSpPr txBox="1"/>
          <p:nvPr/>
        </p:nvSpPr>
        <p:spPr>
          <a:xfrm>
            <a:off x="269341" y="2115199"/>
            <a:ext cx="6446091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b="1" dirty="0"/>
              <a:t>Example.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Candidate 1: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the the the the the the the</a:t>
            </a:r>
            <a:r>
              <a:rPr lang="en" altLang="ko-KR" sz="1400" dirty="0"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B598CE-AABB-0645-BE82-A0B50A74F5FD}"/>
              </a:ext>
            </a:extLst>
          </p:cNvPr>
          <p:cNvSpPr txBox="1"/>
          <p:nvPr/>
        </p:nvSpPr>
        <p:spPr>
          <a:xfrm>
            <a:off x="269341" y="3047786"/>
            <a:ext cx="6446091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dirty="0"/>
              <a:t>Reference 1: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cat is on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mat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2: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There is a cat on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mat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8A6210A-2781-CC49-B012-95A0E531056D}"/>
              </a:ext>
            </a:extLst>
          </p:cNvPr>
          <p:cNvCxnSpPr/>
          <p:nvPr/>
        </p:nvCxnSpPr>
        <p:spPr>
          <a:xfrm>
            <a:off x="3715265" y="2677298"/>
            <a:ext cx="1095633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04490D-C3D7-EF44-B771-08410975CF96}"/>
                  </a:ext>
                </a:extLst>
              </p:cNvPr>
              <p:cNvSpPr txBox="1"/>
              <p:nvPr/>
            </p:nvSpPr>
            <p:spPr>
              <a:xfrm>
                <a:off x="5008604" y="2465295"/>
                <a:ext cx="3714478" cy="847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Total </a:t>
                </a:r>
                <a14:m>
                  <m:oMath xmlns:m="http://schemas.openxmlformats.org/officeDocument/2006/math">
                    <m:r>
                      <a:rPr kumimoji="1"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endParaRPr kumimoji="1" lang="en-US" altLang="ko-KR" sz="16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N-Gram Precision </a:t>
                </a:r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=1=100%</m:t>
                    </m:r>
                  </m:oMath>
                </a14:m>
                <a:endParaRPr kumimoji="1" lang="en-US" altLang="ko-KR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04490D-C3D7-EF44-B771-08410975C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604" y="2465295"/>
                <a:ext cx="3714478" cy="847796"/>
              </a:xfrm>
              <a:prstGeom prst="rect">
                <a:avLst/>
              </a:prstGeom>
              <a:blipFill>
                <a:blip r:embed="rId2"/>
                <a:stretch>
                  <a:fillRect l="-340" t="-14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78AFA43-D0CE-CC4A-99FF-61A78A0A9D54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63637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307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Issue of N-Gram precision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675B65-410C-BB47-B8C1-A00B81F0D8CD}"/>
              </a:ext>
            </a:extLst>
          </p:cNvPr>
          <p:cNvSpPr txBox="1"/>
          <p:nvPr/>
        </p:nvSpPr>
        <p:spPr>
          <a:xfrm>
            <a:off x="269341" y="2115199"/>
            <a:ext cx="6446091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b="1" dirty="0"/>
              <a:t>Example.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Candidate 1: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the the the the the the the</a:t>
            </a:r>
            <a:r>
              <a:rPr lang="en" altLang="ko-KR" sz="1400" dirty="0"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B598CE-AABB-0645-BE82-A0B50A74F5FD}"/>
              </a:ext>
            </a:extLst>
          </p:cNvPr>
          <p:cNvSpPr txBox="1"/>
          <p:nvPr/>
        </p:nvSpPr>
        <p:spPr>
          <a:xfrm>
            <a:off x="269341" y="3047786"/>
            <a:ext cx="6446091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dirty="0"/>
              <a:t>Reference 1: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cat is on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mat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2: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There is a cat on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mat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8A6210A-2781-CC49-B012-95A0E531056D}"/>
              </a:ext>
            </a:extLst>
          </p:cNvPr>
          <p:cNvCxnSpPr/>
          <p:nvPr/>
        </p:nvCxnSpPr>
        <p:spPr>
          <a:xfrm>
            <a:off x="3715265" y="2677298"/>
            <a:ext cx="1095633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1671CD4-C635-6B49-8971-E60B223B3161}"/>
              </a:ext>
            </a:extLst>
          </p:cNvPr>
          <p:cNvSpPr txBox="1"/>
          <p:nvPr/>
        </p:nvSpPr>
        <p:spPr>
          <a:xfrm>
            <a:off x="7713278" y="3218247"/>
            <a:ext cx="115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Perfect??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4DB927C-58B1-C34F-A927-7D250A8B333B}"/>
                  </a:ext>
                </a:extLst>
              </p:cNvPr>
              <p:cNvSpPr txBox="1"/>
              <p:nvPr/>
            </p:nvSpPr>
            <p:spPr>
              <a:xfrm>
                <a:off x="5008604" y="2465295"/>
                <a:ext cx="3714478" cy="847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Total </a:t>
                </a:r>
                <a14:m>
                  <m:oMath xmlns:m="http://schemas.openxmlformats.org/officeDocument/2006/math">
                    <m:r>
                      <a:rPr kumimoji="1"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endParaRPr kumimoji="1" lang="en-US" altLang="ko-KR" sz="16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N-Gram Precision </a:t>
                </a:r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=1=100%</m:t>
                    </m:r>
                  </m:oMath>
                </a14:m>
                <a:endParaRPr kumimoji="1" lang="en-US" altLang="ko-KR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4DB927C-58B1-C34F-A927-7D250A8B3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604" y="2465295"/>
                <a:ext cx="3714478" cy="847796"/>
              </a:xfrm>
              <a:prstGeom prst="rect">
                <a:avLst/>
              </a:prstGeom>
              <a:blipFill>
                <a:blip r:embed="rId2"/>
                <a:stretch>
                  <a:fillRect l="-340" t="-14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DD54EBE-83F5-1E44-B247-25D427D5111B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3039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307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Issue of N-Gram precision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B598CE-AABB-0645-BE82-A0B50A74F5FD}"/>
              </a:ext>
            </a:extLst>
          </p:cNvPr>
          <p:cNvSpPr txBox="1"/>
          <p:nvPr/>
        </p:nvSpPr>
        <p:spPr>
          <a:xfrm>
            <a:off x="269341" y="3047786"/>
            <a:ext cx="6446091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dirty="0"/>
              <a:t>Reference 1: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cat is on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mat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2: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There is a cat on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mat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8A6210A-2781-CC49-B012-95A0E531056D}"/>
              </a:ext>
            </a:extLst>
          </p:cNvPr>
          <p:cNvCxnSpPr/>
          <p:nvPr/>
        </p:nvCxnSpPr>
        <p:spPr>
          <a:xfrm>
            <a:off x="3715265" y="2677298"/>
            <a:ext cx="1095633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B5DC2DC-5FF0-6146-980A-468830388A66}"/>
              </a:ext>
            </a:extLst>
          </p:cNvPr>
          <p:cNvSpPr txBox="1"/>
          <p:nvPr/>
        </p:nvSpPr>
        <p:spPr>
          <a:xfrm>
            <a:off x="5008604" y="3747978"/>
            <a:ext cx="4131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”Reasonable” word over-generating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74E598-7ED0-3740-97E3-715F945440CF}"/>
              </a:ext>
            </a:extLst>
          </p:cNvPr>
          <p:cNvSpPr txBox="1"/>
          <p:nvPr/>
        </p:nvSpPr>
        <p:spPr>
          <a:xfrm>
            <a:off x="269341" y="2115199"/>
            <a:ext cx="6446091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b="1" dirty="0"/>
              <a:t>Example.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Candidate 1: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the the the the the the the</a:t>
            </a:r>
            <a:r>
              <a:rPr lang="en" altLang="ko-KR" sz="1400" dirty="0"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C6429-18C5-0547-A627-66177E201514}"/>
                  </a:ext>
                </a:extLst>
              </p:cNvPr>
              <p:cNvSpPr txBox="1"/>
              <p:nvPr/>
            </p:nvSpPr>
            <p:spPr>
              <a:xfrm>
                <a:off x="5008604" y="2465295"/>
                <a:ext cx="3714478" cy="847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Total </a:t>
                </a:r>
                <a14:m>
                  <m:oMath xmlns:m="http://schemas.openxmlformats.org/officeDocument/2006/math">
                    <m:r>
                      <a:rPr kumimoji="1"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endParaRPr kumimoji="1" lang="en-US" altLang="ko-KR" sz="16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N-Gram Precision </a:t>
                </a:r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=1=100%</m:t>
                    </m:r>
                  </m:oMath>
                </a14:m>
                <a:endParaRPr kumimoji="1" lang="en-US" altLang="ko-KR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C6429-18C5-0547-A627-66177E201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604" y="2465295"/>
                <a:ext cx="3714478" cy="847796"/>
              </a:xfrm>
              <a:prstGeom prst="rect">
                <a:avLst/>
              </a:prstGeom>
              <a:blipFill>
                <a:blip r:embed="rId2"/>
                <a:stretch>
                  <a:fillRect l="-340" t="-14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5FD84A5-77A5-E347-8207-481DCD752B54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24850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5529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Solution for ”Reasonable” word over-generating</a:t>
            </a:r>
            <a:endParaRPr kumimoji="1"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FFA862-68A8-384D-994B-152A82C2602E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44133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5529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Solution for ”Reasonable” word over-generating</a:t>
            </a:r>
            <a:endParaRPr kumimoji="1"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8FC8A9-C2D0-7340-A767-EFB15EF7BBA7}"/>
              </a:ext>
            </a:extLst>
          </p:cNvPr>
          <p:cNvSpPr txBox="1"/>
          <p:nvPr/>
        </p:nvSpPr>
        <p:spPr>
          <a:xfrm>
            <a:off x="428368" y="2397211"/>
            <a:ext cx="4189608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Clipping maximum reference count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Using different “N” in N-gram precision</a:t>
            </a:r>
            <a:endParaRPr kumimoji="1" lang="ko-KR" alt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0752A0-D7F0-3C44-B2E1-AF4F8DB30AEB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02703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5529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Solution for ”Reasonable” word over-generating</a:t>
            </a:r>
            <a:endParaRPr kumimoji="1"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8FC8A9-C2D0-7340-A767-EFB15EF7BBA7}"/>
              </a:ext>
            </a:extLst>
          </p:cNvPr>
          <p:cNvSpPr txBox="1"/>
          <p:nvPr/>
        </p:nvSpPr>
        <p:spPr>
          <a:xfrm>
            <a:off x="428368" y="2397211"/>
            <a:ext cx="4189608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solidFill>
                  <a:schemeClr val="accent2"/>
                </a:solidFill>
              </a:rPr>
              <a:t>Clipping maximum reference count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Using different “N” in N-gram precision</a:t>
            </a:r>
            <a:endParaRPr kumimoji="1"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D4BEB4-D014-2E4F-8FA8-0993D54DA458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59581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5529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Solution for ”Reasonable” word over-generating</a:t>
            </a:r>
            <a:endParaRPr kumimoji="1"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8FC8A9-C2D0-7340-A767-EFB15EF7BBA7}"/>
              </a:ext>
            </a:extLst>
          </p:cNvPr>
          <p:cNvSpPr txBox="1"/>
          <p:nvPr/>
        </p:nvSpPr>
        <p:spPr>
          <a:xfrm>
            <a:off x="428368" y="2397211"/>
            <a:ext cx="4189608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solidFill>
                  <a:schemeClr val="accent2"/>
                </a:solidFill>
              </a:rPr>
              <a:t>Clipping maximum reference count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Using different “N” in N-gram precision</a:t>
            </a:r>
            <a:endParaRPr kumimoji="1"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4CD5E3-44BC-614F-AA80-7F9A6A426319}"/>
              </a:ext>
            </a:extLst>
          </p:cNvPr>
          <p:cNvSpPr txBox="1"/>
          <p:nvPr/>
        </p:nvSpPr>
        <p:spPr>
          <a:xfrm>
            <a:off x="654925" y="3883129"/>
            <a:ext cx="6446091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b="1" dirty="0"/>
              <a:t>Example.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Candidate 1: </a:t>
            </a:r>
            <a:r>
              <a:rPr lang="en" altLang="ko-KR" sz="1400" dirty="0"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the the the the the the the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28E63B-A276-AB43-9B82-40B3B9DB1FDC}"/>
              </a:ext>
            </a:extLst>
          </p:cNvPr>
          <p:cNvSpPr txBox="1"/>
          <p:nvPr/>
        </p:nvSpPr>
        <p:spPr>
          <a:xfrm>
            <a:off x="654925" y="4815716"/>
            <a:ext cx="6446091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dirty="0"/>
              <a:t>Reference 1: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The cat is on the mat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2: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There is a cat on the mat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317282-5BF6-B747-8EBA-2C4B701BFAB6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85421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5529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Solution for ”Reasonable” word over-generating</a:t>
            </a:r>
            <a:endParaRPr kumimoji="1"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8FC8A9-C2D0-7340-A767-EFB15EF7BBA7}"/>
              </a:ext>
            </a:extLst>
          </p:cNvPr>
          <p:cNvSpPr txBox="1"/>
          <p:nvPr/>
        </p:nvSpPr>
        <p:spPr>
          <a:xfrm>
            <a:off x="428368" y="2397211"/>
            <a:ext cx="4189608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solidFill>
                  <a:schemeClr val="accent2"/>
                </a:solidFill>
              </a:rPr>
              <a:t>Clipping maximum reference count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Using different “N” in N-gram precision</a:t>
            </a:r>
            <a:endParaRPr kumimoji="1"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4CD5E3-44BC-614F-AA80-7F9A6A426319}"/>
              </a:ext>
            </a:extLst>
          </p:cNvPr>
          <p:cNvSpPr txBox="1"/>
          <p:nvPr/>
        </p:nvSpPr>
        <p:spPr>
          <a:xfrm>
            <a:off x="654925" y="3883128"/>
            <a:ext cx="6446091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b="1" dirty="0"/>
              <a:t>Example.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Candidate 1: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the the </a:t>
            </a:r>
            <a:r>
              <a:rPr lang="en" altLang="ko-KR" sz="1400" dirty="0"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the the the the the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28E63B-A276-AB43-9B82-40B3B9DB1FDC}"/>
              </a:ext>
            </a:extLst>
          </p:cNvPr>
          <p:cNvSpPr txBox="1"/>
          <p:nvPr/>
        </p:nvSpPr>
        <p:spPr>
          <a:xfrm>
            <a:off x="654925" y="4815715"/>
            <a:ext cx="6446091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dirty="0"/>
              <a:t>Reference 1: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cat is on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mat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2: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There is a cat on the mat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EEA3E-FD6C-374F-8334-67E11896E632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0665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5529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Solution for ”Reasonable” word over-generating</a:t>
            </a:r>
            <a:endParaRPr kumimoji="1"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8FC8A9-C2D0-7340-A767-EFB15EF7BBA7}"/>
              </a:ext>
            </a:extLst>
          </p:cNvPr>
          <p:cNvSpPr txBox="1"/>
          <p:nvPr/>
        </p:nvSpPr>
        <p:spPr>
          <a:xfrm>
            <a:off x="428368" y="2397211"/>
            <a:ext cx="4189608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solidFill>
                  <a:schemeClr val="accent2"/>
                </a:solidFill>
              </a:rPr>
              <a:t>Clipping maximum reference count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Using different “N” in N-gram precision</a:t>
            </a:r>
            <a:endParaRPr kumimoji="1"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4CD5E3-44BC-614F-AA80-7F9A6A426319}"/>
              </a:ext>
            </a:extLst>
          </p:cNvPr>
          <p:cNvSpPr txBox="1"/>
          <p:nvPr/>
        </p:nvSpPr>
        <p:spPr>
          <a:xfrm>
            <a:off x="654925" y="3883128"/>
            <a:ext cx="6446091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b="1" dirty="0"/>
              <a:t>Example.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Candidate 1: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the the </a:t>
            </a:r>
            <a:r>
              <a:rPr lang="en" altLang="ko-KR" sz="1400" dirty="0"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the the the the the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28E63B-A276-AB43-9B82-40B3B9DB1FDC}"/>
              </a:ext>
            </a:extLst>
          </p:cNvPr>
          <p:cNvSpPr txBox="1"/>
          <p:nvPr/>
        </p:nvSpPr>
        <p:spPr>
          <a:xfrm>
            <a:off x="654925" y="4815715"/>
            <a:ext cx="6446091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dirty="0"/>
              <a:t>Reference 1: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cat is on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mat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2: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There is a cat on the mat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5E09DFE-26CD-3F49-95E4-5481E3678D98}"/>
              </a:ext>
            </a:extLst>
          </p:cNvPr>
          <p:cNvCxnSpPr/>
          <p:nvPr/>
        </p:nvCxnSpPr>
        <p:spPr>
          <a:xfrm>
            <a:off x="4053017" y="4393833"/>
            <a:ext cx="1095633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5F609FB-6741-2A43-B6C8-F148AE48568D}"/>
                  </a:ext>
                </a:extLst>
              </p:cNvPr>
              <p:cNvSpPr txBox="1"/>
              <p:nvPr/>
            </p:nvSpPr>
            <p:spPr>
              <a:xfrm>
                <a:off x="5346356" y="4181830"/>
                <a:ext cx="5336654" cy="13387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Total </a:t>
                </a:r>
                <a14:m>
                  <m:oMath xmlns:m="http://schemas.openxmlformats.org/officeDocument/2006/math">
                    <m:r>
                      <a:rPr kumimoji="1"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endParaRPr kumimoji="1" lang="en-US" altLang="ko-KR" sz="16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Modified N-Gram Precision </a:t>
                </a:r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=0.28…=28.57%</m:t>
                    </m:r>
                  </m:oMath>
                </a14:m>
                <a:endParaRPr kumimoji="1" lang="en-US" altLang="ko-KR" sz="16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Standard N-Gram Precision </a:t>
                </a:r>
                <a14:m>
                  <m:oMath xmlns:m="http://schemas.openxmlformats.org/officeDocument/2006/math">
                    <m:r>
                      <a:rPr kumimoji="1"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kumimoji="1"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kumimoji="1"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kumimoji="1" lang="en-US" altLang="ko-KR" sz="1600" i="1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kumimoji="1" lang="en-US" altLang="ko-KR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5F609FB-6741-2A43-B6C8-F148AE485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356" y="4181830"/>
                <a:ext cx="5336654" cy="1338764"/>
              </a:xfrm>
              <a:prstGeom prst="rect">
                <a:avLst/>
              </a:prstGeom>
              <a:blipFill>
                <a:blip r:embed="rId2"/>
                <a:stretch>
                  <a:fillRect l="-238" t="-9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2AFAF07-64EF-2D48-AF9C-E2BB7F78D878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34684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5529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Solution for ”Reasonable” word over-generating</a:t>
            </a:r>
            <a:endParaRPr kumimoji="1"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8FC8A9-C2D0-7340-A767-EFB15EF7BBA7}"/>
              </a:ext>
            </a:extLst>
          </p:cNvPr>
          <p:cNvSpPr txBox="1"/>
          <p:nvPr/>
        </p:nvSpPr>
        <p:spPr>
          <a:xfrm>
            <a:off x="428368" y="2397211"/>
            <a:ext cx="4189608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Clipping maximum reference count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solidFill>
                  <a:schemeClr val="accent2"/>
                </a:solidFill>
              </a:rPr>
              <a:t>Using different “N” in N-gram precision</a:t>
            </a:r>
            <a:endParaRPr kumimoji="1" lang="ko-KR" altLang="en-US" sz="16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AABEB5-48AE-D648-9A32-B6DE2699A797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98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096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Text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Generation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1" y="1290917"/>
            <a:ext cx="732931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1"/>
                </a:solidFill>
              </a:rPr>
              <a:t>주어진 목적</a:t>
            </a:r>
            <a:r>
              <a:rPr lang="ko-KR" altLang="en-US" dirty="0"/>
              <a:t>에 맞는 </a:t>
            </a:r>
            <a:r>
              <a:rPr lang="en-US" altLang="ko-KR" dirty="0"/>
              <a:t>Text</a:t>
            </a:r>
            <a:r>
              <a:rPr lang="ko-KR" altLang="en-US" dirty="0" err="1"/>
              <a:t>를</a:t>
            </a:r>
            <a:r>
              <a:rPr lang="ko-KR" altLang="en-US" dirty="0"/>
              <a:t> 생성</a:t>
            </a:r>
            <a:endParaRPr lang="en-US" altLang="ko-KR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09BC851-4330-794F-A76B-21BD1A9A70C6}"/>
              </a:ext>
            </a:extLst>
          </p:cNvPr>
          <p:cNvCxnSpPr>
            <a:cxnSpLocks/>
          </p:cNvCxnSpPr>
          <p:nvPr/>
        </p:nvCxnSpPr>
        <p:spPr>
          <a:xfrm>
            <a:off x="1103443" y="1745209"/>
            <a:ext cx="0" cy="627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3109610-9A92-5947-AFE7-90ACC67AB59F}"/>
              </a:ext>
            </a:extLst>
          </p:cNvPr>
          <p:cNvSpPr txBox="1"/>
          <p:nvPr/>
        </p:nvSpPr>
        <p:spPr>
          <a:xfrm>
            <a:off x="269341" y="2372497"/>
            <a:ext cx="1930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accent1"/>
                </a:solidFill>
              </a:rPr>
              <a:t>Image Captioning</a:t>
            </a:r>
            <a:endParaRPr kumimoji="1"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08239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5529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Solution for ”Reasonable” word over-generating</a:t>
            </a:r>
            <a:endParaRPr kumimoji="1"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8FC8A9-C2D0-7340-A767-EFB15EF7BBA7}"/>
              </a:ext>
            </a:extLst>
          </p:cNvPr>
          <p:cNvSpPr txBox="1"/>
          <p:nvPr/>
        </p:nvSpPr>
        <p:spPr>
          <a:xfrm>
            <a:off x="428368" y="2397211"/>
            <a:ext cx="4189608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Clipping maximum reference count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solidFill>
                  <a:schemeClr val="accent2"/>
                </a:solidFill>
              </a:rPr>
              <a:t>Using different “N” in N-gram precision</a:t>
            </a:r>
            <a:endParaRPr kumimoji="1" lang="ko-KR" altLang="en-US" sz="16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D84713E-E8B1-3249-ADD8-21AFDDC8E5A8}"/>
                  </a:ext>
                </a:extLst>
              </p:cNvPr>
              <p:cNvSpPr txBox="1"/>
              <p:nvPr/>
            </p:nvSpPr>
            <p:spPr>
              <a:xfrm>
                <a:off x="707362" y="3429000"/>
                <a:ext cx="3282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𝑎𝑣𝑔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D84713E-E8B1-3249-ADD8-21AFDDC8E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62" y="3429000"/>
                <a:ext cx="3282052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8A3B65A-2A01-9641-ABDF-648C6302E842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8775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5529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Solution for ”Reasonable” word over-generating</a:t>
            </a:r>
            <a:endParaRPr kumimoji="1"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8FC8A9-C2D0-7340-A767-EFB15EF7BBA7}"/>
              </a:ext>
            </a:extLst>
          </p:cNvPr>
          <p:cNvSpPr txBox="1"/>
          <p:nvPr/>
        </p:nvSpPr>
        <p:spPr>
          <a:xfrm>
            <a:off x="428368" y="2397211"/>
            <a:ext cx="4189608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Clipping maximum reference count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solidFill>
                  <a:schemeClr val="accent2"/>
                </a:solidFill>
              </a:rPr>
              <a:t>Using different “N” in N-gram precision</a:t>
            </a:r>
            <a:endParaRPr kumimoji="1" lang="ko-KR" altLang="en-US" sz="16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76D572-25CD-764B-828D-5CEEE1CC3C9F}"/>
                  </a:ext>
                </a:extLst>
              </p:cNvPr>
              <p:cNvSpPr txBox="1"/>
              <p:nvPr/>
            </p:nvSpPr>
            <p:spPr>
              <a:xfrm>
                <a:off x="707362" y="3429000"/>
                <a:ext cx="3282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𝑎𝑣𝑔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76D572-25CD-764B-828D-5CEEE1CC3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62" y="3429000"/>
                <a:ext cx="3282052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D3A4CEE-041C-D54D-AD0B-2ED56B2C15B7}"/>
              </a:ext>
            </a:extLst>
          </p:cNvPr>
          <p:cNvSpPr txBox="1"/>
          <p:nvPr/>
        </p:nvSpPr>
        <p:spPr>
          <a:xfrm>
            <a:off x="707362" y="3943948"/>
            <a:ext cx="5389937" cy="414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600" dirty="0"/>
              <a:t>큰  </a:t>
            </a:r>
            <a:r>
              <a:rPr kumimoji="1" lang="en-US" altLang="ko-KR" sz="1600" dirty="0"/>
              <a:t>N</a:t>
            </a:r>
            <a:r>
              <a:rPr kumimoji="1" lang="ko-KR" altLang="en-US" sz="1600" dirty="0"/>
              <a:t>에 대해서 </a:t>
            </a:r>
            <a:r>
              <a:rPr kumimoji="1" lang="en-US" altLang="ko-KR" sz="1600" dirty="0"/>
              <a:t>Precision</a:t>
            </a:r>
            <a:r>
              <a:rPr kumimoji="1" lang="ko-KR" altLang="en-US" sz="1600" dirty="0"/>
              <a:t>이 높을 수록 더 정확한 번역</a:t>
            </a:r>
            <a:endParaRPr kumimoji="1" lang="en-US" altLang="ko-KR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AE08A7-EF96-3E4C-ADE6-A4481D78ED6F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06644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5529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Solution for ”Reasonable” word over-generating</a:t>
            </a:r>
            <a:endParaRPr kumimoji="1"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8FC8A9-C2D0-7340-A767-EFB15EF7BBA7}"/>
              </a:ext>
            </a:extLst>
          </p:cNvPr>
          <p:cNvSpPr txBox="1"/>
          <p:nvPr/>
        </p:nvSpPr>
        <p:spPr>
          <a:xfrm>
            <a:off x="428368" y="2397211"/>
            <a:ext cx="4189608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Clipping maximum reference count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solidFill>
                  <a:schemeClr val="accent2"/>
                </a:solidFill>
              </a:rPr>
              <a:t>Using different “N” in N-gram precision</a:t>
            </a:r>
            <a:endParaRPr kumimoji="1" lang="ko-KR" altLang="en-US" sz="16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76D572-25CD-764B-828D-5CEEE1CC3C9F}"/>
                  </a:ext>
                </a:extLst>
              </p:cNvPr>
              <p:cNvSpPr txBox="1"/>
              <p:nvPr/>
            </p:nvSpPr>
            <p:spPr>
              <a:xfrm>
                <a:off x="707362" y="3429000"/>
                <a:ext cx="3282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𝑎𝑣𝑔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76D572-25CD-764B-828D-5CEEE1CC3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62" y="3429000"/>
                <a:ext cx="3282052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30992B9D-E167-4A43-A85A-EE1829719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146" y="2095703"/>
            <a:ext cx="5258492" cy="26665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65CFED-271F-AA44-8C08-A679C2FFF204}"/>
              </a:ext>
            </a:extLst>
          </p:cNvPr>
          <p:cNvSpPr txBox="1"/>
          <p:nvPr/>
        </p:nvSpPr>
        <p:spPr>
          <a:xfrm>
            <a:off x="9123094" y="4835610"/>
            <a:ext cx="2361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400" dirty="0"/>
              <a:t>Blue =&gt; Human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400" dirty="0"/>
              <a:t>Light blue =&gt; Machine</a:t>
            </a:r>
            <a:endParaRPr kumimoji="1"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45A5CC-38A3-8744-9F21-ED5FE160A0F1}"/>
              </a:ext>
            </a:extLst>
          </p:cNvPr>
          <p:cNvSpPr txBox="1"/>
          <p:nvPr/>
        </p:nvSpPr>
        <p:spPr>
          <a:xfrm>
            <a:off x="707362" y="3943948"/>
            <a:ext cx="5389937" cy="414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600" dirty="0"/>
              <a:t>큰  </a:t>
            </a:r>
            <a:r>
              <a:rPr kumimoji="1" lang="en-US" altLang="ko-KR" sz="1600" dirty="0"/>
              <a:t>N</a:t>
            </a:r>
            <a:r>
              <a:rPr kumimoji="1" lang="ko-KR" altLang="en-US" sz="1600" dirty="0"/>
              <a:t>에 대해서 </a:t>
            </a:r>
            <a:r>
              <a:rPr kumimoji="1" lang="en-US" altLang="ko-KR" sz="1600" dirty="0"/>
              <a:t>Precision</a:t>
            </a:r>
            <a:r>
              <a:rPr kumimoji="1" lang="ko-KR" altLang="en-US" sz="1600" dirty="0"/>
              <a:t>이 높을 수록 더 정확한 번역</a:t>
            </a:r>
            <a:endParaRPr kumimoji="1" lang="en-US" altLang="ko-KR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C0DC40-2F46-2440-80F2-E6C0C8BEB9B4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20001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5529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Solution for ”Reasonable” word over-generating</a:t>
            </a:r>
            <a:endParaRPr kumimoji="1"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8FC8A9-C2D0-7340-A767-EFB15EF7BBA7}"/>
              </a:ext>
            </a:extLst>
          </p:cNvPr>
          <p:cNvSpPr txBox="1"/>
          <p:nvPr/>
        </p:nvSpPr>
        <p:spPr>
          <a:xfrm>
            <a:off x="428368" y="2397211"/>
            <a:ext cx="4189608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Clipping maximum reference count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solidFill>
                  <a:schemeClr val="accent2"/>
                </a:solidFill>
              </a:rPr>
              <a:t>Using different “N” in N-gram precision</a:t>
            </a:r>
            <a:endParaRPr kumimoji="1" lang="ko-KR" altLang="en-US" sz="16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76D572-25CD-764B-828D-5CEEE1CC3C9F}"/>
                  </a:ext>
                </a:extLst>
              </p:cNvPr>
              <p:cNvSpPr txBox="1"/>
              <p:nvPr/>
            </p:nvSpPr>
            <p:spPr>
              <a:xfrm>
                <a:off x="707362" y="3429000"/>
                <a:ext cx="3282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𝑎𝑣𝑔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76D572-25CD-764B-828D-5CEEE1CC3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62" y="3429000"/>
                <a:ext cx="3282052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30992B9D-E167-4A43-A85A-EE1829719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146" y="2095703"/>
            <a:ext cx="5258492" cy="26665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C5BADA-DC6C-1B44-8C1B-FC9E962E74D2}"/>
              </a:ext>
            </a:extLst>
          </p:cNvPr>
          <p:cNvSpPr txBox="1"/>
          <p:nvPr/>
        </p:nvSpPr>
        <p:spPr>
          <a:xfrm>
            <a:off x="707362" y="3943948"/>
            <a:ext cx="5389937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600" dirty="0"/>
              <a:t>큰  </a:t>
            </a:r>
            <a:r>
              <a:rPr kumimoji="1" lang="en-US" altLang="ko-KR" sz="1600" dirty="0"/>
              <a:t>N</a:t>
            </a:r>
            <a:r>
              <a:rPr kumimoji="1" lang="ko-KR" altLang="en-US" sz="1600" dirty="0"/>
              <a:t>에 대해서 </a:t>
            </a:r>
            <a:r>
              <a:rPr kumimoji="1" lang="en-US" altLang="ko-KR" sz="1600" dirty="0"/>
              <a:t>Precision</a:t>
            </a:r>
            <a:r>
              <a:rPr kumimoji="1" lang="ko-KR" altLang="en-US" sz="1600" dirty="0"/>
              <a:t>이 높을 수록 더 정확한 번역</a:t>
            </a: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600" dirty="0"/>
              <a:t> </a:t>
            </a:r>
            <a:r>
              <a:rPr kumimoji="1" lang="en-US" altLang="ko-KR" sz="1600" dirty="0"/>
              <a:t>N</a:t>
            </a:r>
            <a:r>
              <a:rPr kumimoji="1" lang="ko-KR" altLang="en-US" sz="1600" dirty="0"/>
              <a:t>이 커질수록 지수적</a:t>
            </a:r>
            <a:r>
              <a:rPr kumimoji="1" lang="en-US" altLang="ko-KR" sz="1600" dirty="0"/>
              <a:t>(exponential)</a:t>
            </a:r>
            <a:r>
              <a:rPr kumimoji="1" lang="ko-KR" altLang="en-US" sz="1600" dirty="0" err="1"/>
              <a:t>으로</a:t>
            </a:r>
            <a:r>
              <a:rPr kumimoji="1" lang="ko-KR" altLang="en-US" sz="1600" dirty="0"/>
              <a:t> 줄어든다</a:t>
            </a:r>
            <a:endParaRPr kumimoji="1" lang="en-US" altLang="ko-KR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65CFED-271F-AA44-8C08-A679C2FFF204}"/>
              </a:ext>
            </a:extLst>
          </p:cNvPr>
          <p:cNvSpPr txBox="1"/>
          <p:nvPr/>
        </p:nvSpPr>
        <p:spPr>
          <a:xfrm>
            <a:off x="9123094" y="4835610"/>
            <a:ext cx="2361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400" dirty="0"/>
              <a:t>Blue =&gt; Human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400" dirty="0"/>
              <a:t>Light blue =&gt; Machine</a:t>
            </a:r>
            <a:endParaRPr kumimoji="1"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822888-4285-5343-81ED-8785CB09F3E7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04743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5529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Solution for ”Reasonable” word over-generating</a:t>
            </a:r>
            <a:endParaRPr kumimoji="1"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8FC8A9-C2D0-7340-A767-EFB15EF7BBA7}"/>
              </a:ext>
            </a:extLst>
          </p:cNvPr>
          <p:cNvSpPr txBox="1"/>
          <p:nvPr/>
        </p:nvSpPr>
        <p:spPr>
          <a:xfrm>
            <a:off x="428368" y="2397211"/>
            <a:ext cx="4189608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Clipping maximum reference count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solidFill>
                  <a:schemeClr val="accent2"/>
                </a:solidFill>
              </a:rPr>
              <a:t>Using different “N” in N-gram precision</a:t>
            </a:r>
            <a:endParaRPr kumimoji="1" lang="ko-KR" altLang="en-US" sz="16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76D572-25CD-764B-828D-5CEEE1CC3C9F}"/>
                  </a:ext>
                </a:extLst>
              </p:cNvPr>
              <p:cNvSpPr txBox="1"/>
              <p:nvPr/>
            </p:nvSpPr>
            <p:spPr>
              <a:xfrm>
                <a:off x="707362" y="3429000"/>
                <a:ext cx="3282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𝑎𝑣𝑔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76D572-25CD-764B-828D-5CEEE1CC3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62" y="3429000"/>
                <a:ext cx="3282052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30992B9D-E167-4A43-A85A-EE1829719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146" y="2095703"/>
            <a:ext cx="5258492" cy="26665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C5BADA-DC6C-1B44-8C1B-FC9E962E74D2}"/>
              </a:ext>
            </a:extLst>
          </p:cNvPr>
          <p:cNvSpPr txBox="1"/>
          <p:nvPr/>
        </p:nvSpPr>
        <p:spPr>
          <a:xfrm>
            <a:off x="707362" y="3943948"/>
            <a:ext cx="5389937" cy="15220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600" dirty="0"/>
              <a:t>큰  </a:t>
            </a:r>
            <a:r>
              <a:rPr kumimoji="1" lang="en-US" altLang="ko-KR" sz="1600" dirty="0"/>
              <a:t>N</a:t>
            </a:r>
            <a:r>
              <a:rPr kumimoji="1" lang="ko-KR" altLang="en-US" sz="1600" dirty="0"/>
              <a:t>에 대해서 </a:t>
            </a:r>
            <a:r>
              <a:rPr kumimoji="1" lang="en-US" altLang="ko-KR" sz="1600" dirty="0"/>
              <a:t>Precision</a:t>
            </a:r>
            <a:r>
              <a:rPr kumimoji="1" lang="ko-KR" altLang="en-US" sz="1600" dirty="0"/>
              <a:t>이 높을 수록 더 정확한 번역</a:t>
            </a: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600" dirty="0"/>
              <a:t> </a:t>
            </a:r>
            <a:r>
              <a:rPr kumimoji="1" lang="en-US" altLang="ko-KR" sz="1600" dirty="0"/>
              <a:t>N</a:t>
            </a:r>
            <a:r>
              <a:rPr kumimoji="1" lang="ko-KR" altLang="en-US" sz="1600" dirty="0"/>
              <a:t>이 커질수록 지수적</a:t>
            </a:r>
            <a:r>
              <a:rPr kumimoji="1" lang="en-US" altLang="ko-KR" sz="1600" dirty="0"/>
              <a:t>(exponential)</a:t>
            </a:r>
            <a:r>
              <a:rPr kumimoji="1" lang="ko-KR" altLang="en-US" sz="1600" dirty="0" err="1"/>
              <a:t>으로</a:t>
            </a:r>
            <a:r>
              <a:rPr kumimoji="1" lang="ko-KR" altLang="en-US" sz="1600" dirty="0"/>
              <a:t> 줄어든다</a:t>
            </a:r>
            <a:r>
              <a:rPr kumimoji="1"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600" dirty="0">
                <a:solidFill>
                  <a:srgbClr val="C00000"/>
                </a:solidFill>
              </a:rPr>
              <a:t>큰</a:t>
            </a:r>
            <a:r>
              <a:rPr kumimoji="1" lang="en-US" altLang="ko-KR" sz="1600" dirty="0">
                <a:solidFill>
                  <a:srgbClr val="C00000"/>
                </a:solidFill>
              </a:rPr>
              <a:t> N</a:t>
            </a:r>
            <a:r>
              <a:rPr kumimoji="1" lang="ko-KR" altLang="en-US" sz="1600" dirty="0">
                <a:solidFill>
                  <a:srgbClr val="C00000"/>
                </a:solidFill>
              </a:rPr>
              <a:t>에 대응할 수 있도록 기하 평균 사용</a:t>
            </a:r>
            <a:endParaRPr kumimoji="1" lang="en-US" altLang="ko-KR" sz="1600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kumimoji="1" lang="en-US" altLang="ko-KR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65CFED-271F-AA44-8C08-A679C2FFF204}"/>
              </a:ext>
            </a:extLst>
          </p:cNvPr>
          <p:cNvSpPr txBox="1"/>
          <p:nvPr/>
        </p:nvSpPr>
        <p:spPr>
          <a:xfrm>
            <a:off x="9123094" y="4835610"/>
            <a:ext cx="2361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400" dirty="0"/>
              <a:t>Blue =&gt; Human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400" dirty="0"/>
              <a:t>Light blue =&gt; Machine</a:t>
            </a:r>
            <a:endParaRPr kumimoji="1"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A8B159-574F-5640-861A-48D0A1AFFFC4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61175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5529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Solution for ”Reasonable” word over-generating</a:t>
            </a:r>
            <a:endParaRPr kumimoji="1"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8FC8A9-C2D0-7340-A767-EFB15EF7BBA7}"/>
              </a:ext>
            </a:extLst>
          </p:cNvPr>
          <p:cNvSpPr txBox="1"/>
          <p:nvPr/>
        </p:nvSpPr>
        <p:spPr>
          <a:xfrm>
            <a:off x="428368" y="2397211"/>
            <a:ext cx="4189608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Clipping maximum reference count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solidFill>
                  <a:schemeClr val="accent2"/>
                </a:solidFill>
              </a:rPr>
              <a:t>Using different “N” in N-gram precision</a:t>
            </a:r>
            <a:endParaRPr kumimoji="1" lang="ko-KR" altLang="en-US" sz="16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76D572-25CD-764B-828D-5CEEE1CC3C9F}"/>
                  </a:ext>
                </a:extLst>
              </p:cNvPr>
              <p:cNvSpPr txBox="1"/>
              <p:nvPr/>
            </p:nvSpPr>
            <p:spPr>
              <a:xfrm>
                <a:off x="707362" y="3305430"/>
                <a:ext cx="3026854" cy="4947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ko-K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ko-K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ko-K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⋯ </m:t>
                              </m:r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kumimoji="1" lang="en-US" altLang="ko-K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ko-K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76D572-25CD-764B-828D-5CEEE1CC3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62" y="3305430"/>
                <a:ext cx="3026854" cy="494751"/>
              </a:xfrm>
              <a:prstGeom prst="rect">
                <a:avLst/>
              </a:prstGeom>
              <a:blipFill>
                <a:blip r:embed="rId2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30992B9D-E167-4A43-A85A-EE1829719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146" y="2095703"/>
            <a:ext cx="5258492" cy="26665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C5BADA-DC6C-1B44-8C1B-FC9E962E74D2}"/>
              </a:ext>
            </a:extLst>
          </p:cNvPr>
          <p:cNvSpPr txBox="1"/>
          <p:nvPr/>
        </p:nvSpPr>
        <p:spPr>
          <a:xfrm>
            <a:off x="707362" y="3943948"/>
            <a:ext cx="5389937" cy="1891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600" dirty="0"/>
              <a:t>큰  </a:t>
            </a:r>
            <a:r>
              <a:rPr kumimoji="1" lang="en-US" altLang="ko-KR" sz="1600" dirty="0"/>
              <a:t>N</a:t>
            </a:r>
            <a:r>
              <a:rPr kumimoji="1" lang="ko-KR" altLang="en-US" sz="1600" dirty="0"/>
              <a:t>에 대해서 </a:t>
            </a:r>
            <a:r>
              <a:rPr kumimoji="1" lang="en-US" altLang="ko-KR" sz="1600" dirty="0"/>
              <a:t>Precision</a:t>
            </a:r>
            <a:r>
              <a:rPr kumimoji="1" lang="ko-KR" altLang="en-US" sz="1600" dirty="0"/>
              <a:t>이 높을 수록 더 정확한 번역</a:t>
            </a: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600" dirty="0"/>
              <a:t> </a:t>
            </a:r>
            <a:r>
              <a:rPr kumimoji="1" lang="en-US" altLang="ko-KR" sz="1600" dirty="0"/>
              <a:t>N</a:t>
            </a:r>
            <a:r>
              <a:rPr kumimoji="1" lang="ko-KR" altLang="en-US" sz="1600" dirty="0"/>
              <a:t>이 커질수록 지수적</a:t>
            </a:r>
            <a:r>
              <a:rPr kumimoji="1" lang="en-US" altLang="ko-KR" sz="1600" dirty="0"/>
              <a:t>(exponential)</a:t>
            </a:r>
            <a:r>
              <a:rPr kumimoji="1" lang="ko-KR" altLang="en-US" sz="1600" dirty="0" err="1"/>
              <a:t>으로</a:t>
            </a:r>
            <a:r>
              <a:rPr kumimoji="1" lang="ko-KR" altLang="en-US" sz="1600" dirty="0"/>
              <a:t> 줄어든다</a:t>
            </a:r>
            <a:r>
              <a:rPr kumimoji="1"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600" dirty="0">
                <a:solidFill>
                  <a:srgbClr val="C00000"/>
                </a:solidFill>
              </a:rPr>
              <a:t>큰</a:t>
            </a:r>
            <a:r>
              <a:rPr kumimoji="1" lang="en-US" altLang="ko-KR" sz="1600" dirty="0">
                <a:solidFill>
                  <a:srgbClr val="C00000"/>
                </a:solidFill>
              </a:rPr>
              <a:t> N</a:t>
            </a:r>
            <a:r>
              <a:rPr kumimoji="1" lang="ko-KR" altLang="en-US" sz="1600" dirty="0">
                <a:solidFill>
                  <a:srgbClr val="C00000"/>
                </a:solidFill>
              </a:rPr>
              <a:t>에 대응할 수 있도록 기하 평균 사용</a:t>
            </a:r>
            <a:endParaRPr kumimoji="1" lang="en-US" altLang="ko-KR" sz="1600" dirty="0">
              <a:solidFill>
                <a:srgbClr val="C00000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600" dirty="0">
                <a:solidFill>
                  <a:srgbClr val="C00000"/>
                </a:solidFill>
              </a:rPr>
              <a:t>경우에 따라 산술 평균도 사용할 수 있음</a:t>
            </a:r>
            <a:endParaRPr kumimoji="1" lang="en-US" altLang="ko-KR" sz="1600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kumimoji="1" lang="en-US" altLang="ko-KR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65CFED-271F-AA44-8C08-A679C2FFF204}"/>
              </a:ext>
            </a:extLst>
          </p:cNvPr>
          <p:cNvSpPr txBox="1"/>
          <p:nvPr/>
        </p:nvSpPr>
        <p:spPr>
          <a:xfrm>
            <a:off x="9123094" y="4835610"/>
            <a:ext cx="2361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400" dirty="0"/>
              <a:t>Blue =&gt; Human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400" dirty="0"/>
              <a:t>Light blue =&gt; Machine</a:t>
            </a:r>
            <a:endParaRPr kumimoji="1"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FC5F86-0241-DB4C-B992-7DDCA30FA892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89328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395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Second Issue of N-Gram precision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76069A-C896-DD4E-A906-27C5450F27F0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2937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395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Second Issue of N-Gram precision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E4ACAF-CAA7-204F-8F28-64A9CAC53744}"/>
              </a:ext>
            </a:extLst>
          </p:cNvPr>
          <p:cNvSpPr txBox="1"/>
          <p:nvPr/>
        </p:nvSpPr>
        <p:spPr>
          <a:xfrm>
            <a:off x="341887" y="2177896"/>
            <a:ext cx="6446091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b="1" dirty="0"/>
              <a:t>Example.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Candidate 1: </a:t>
            </a:r>
            <a:r>
              <a:rPr lang="en-US" altLang="ko-KR" sz="1400" dirty="0"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of the</a:t>
            </a:r>
            <a:r>
              <a:rPr lang="en" altLang="ko-KR" sz="1400" dirty="0"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B86C15-4F13-0F40-98B2-61D09869D392}"/>
              </a:ext>
            </a:extLst>
          </p:cNvPr>
          <p:cNvSpPr txBox="1"/>
          <p:nvPr/>
        </p:nvSpPr>
        <p:spPr>
          <a:xfrm>
            <a:off x="341887" y="3110483"/>
            <a:ext cx="6446091" cy="1993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dirty="0"/>
              <a:t>Reference 1: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a guide to action that ensures that the military will forever 	   heed Party commands.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2: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the guiding principle which guarantees the military forces 	   always being under the command of the Party.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2: </a:t>
            </a:r>
            <a:r>
              <a:rPr kumimoji="1"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the practical guide for the army always to heed directions of 	   the party.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A5507C-F3A3-2444-B77D-796818801ECE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52243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395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Second Issue of N-Gram precision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E4ACAF-CAA7-204F-8F28-64A9CAC53744}"/>
              </a:ext>
            </a:extLst>
          </p:cNvPr>
          <p:cNvSpPr txBox="1"/>
          <p:nvPr/>
        </p:nvSpPr>
        <p:spPr>
          <a:xfrm>
            <a:off x="341887" y="2177896"/>
            <a:ext cx="6446091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b="1" dirty="0"/>
              <a:t>Example.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Candidate 1: </a:t>
            </a:r>
            <a:r>
              <a:rPr lang="en-US" altLang="ko-KR" sz="1400" dirty="0">
                <a:solidFill>
                  <a:schemeClr val="accent2"/>
                </a:solidFill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of the</a:t>
            </a:r>
            <a:r>
              <a:rPr lang="en" altLang="ko-KR" sz="1400" dirty="0"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B86C15-4F13-0F40-98B2-61D09869D392}"/>
              </a:ext>
            </a:extLst>
          </p:cNvPr>
          <p:cNvSpPr txBox="1"/>
          <p:nvPr/>
        </p:nvSpPr>
        <p:spPr>
          <a:xfrm>
            <a:off x="341887" y="3110483"/>
            <a:ext cx="6446091" cy="1993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dirty="0"/>
              <a:t>Reference 1: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a guide to action that ensures that the military will forever 	   heed Party commands.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2: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the guiding principle which guarantees the military forces 	   always being under the command of the Party.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2: </a:t>
            </a:r>
            <a:r>
              <a:rPr kumimoji="1"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the practical guide for the army always to heed directions </a:t>
            </a:r>
            <a:r>
              <a:rPr kumimoji="1"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of</a:t>
            </a:r>
            <a:r>
              <a:rPr kumimoji="1"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	   </a:t>
            </a:r>
            <a:r>
              <a:rPr kumimoji="1"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kumimoji="1"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party.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6631D6-3DAB-4149-9946-C4125DFB27D3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43431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395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Second Issue of N-Gram precision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031DD7C-5EAA-324C-B5FE-20B03993FD85}"/>
              </a:ext>
            </a:extLst>
          </p:cNvPr>
          <p:cNvCxnSpPr/>
          <p:nvPr/>
        </p:nvCxnSpPr>
        <p:spPr>
          <a:xfrm>
            <a:off x="5700584" y="2738028"/>
            <a:ext cx="1095633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D3D29B-2FF0-8A4A-8D80-726AB368A0CA}"/>
                  </a:ext>
                </a:extLst>
              </p:cNvPr>
              <p:cNvSpPr txBox="1"/>
              <p:nvPr/>
            </p:nvSpPr>
            <p:spPr>
              <a:xfrm>
                <a:off x="6993923" y="2526025"/>
                <a:ext cx="1461554" cy="934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kumimoji="1" lang="en-US" altLang="ko-KR" sz="16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kumimoji="1" lang="en-US" altLang="ko-KR" sz="16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16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kumimoji="1" lang="en-US" altLang="ko-KR" sz="1600" b="1" dirty="0">
                  <a:solidFill>
                    <a:schemeClr val="accent2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kumimoji="1" lang="en-US" altLang="ko-KR" sz="16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16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  <m:r>
                      <a:rPr kumimoji="1" lang="en-US" altLang="ko-KR" sz="16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16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kumimoji="1" lang="en-US" altLang="ko-KR" sz="16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D3D29B-2FF0-8A4A-8D80-726AB368A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923" y="2526025"/>
                <a:ext cx="1461554" cy="934166"/>
              </a:xfrm>
              <a:prstGeom prst="rect">
                <a:avLst/>
              </a:prstGeom>
              <a:blipFill>
                <a:blip r:embed="rId2"/>
                <a:stretch>
                  <a:fillRect l="-17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E803953-C852-BC44-BC2C-C65314258B4B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EE551A-E54C-FC4A-B7AA-22E3FBEAE89A}"/>
              </a:ext>
            </a:extLst>
          </p:cNvPr>
          <p:cNvSpPr txBox="1"/>
          <p:nvPr/>
        </p:nvSpPr>
        <p:spPr>
          <a:xfrm>
            <a:off x="341887" y="3110483"/>
            <a:ext cx="6446091" cy="1993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dirty="0"/>
              <a:t>Reference 1: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a guide to action that ensures that the military will forever 	   heed Party commands.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2: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the guiding principle which guarantees the military forces 	   always being under the command of the Party.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2: </a:t>
            </a:r>
            <a:r>
              <a:rPr kumimoji="1"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the practical guide for the army always to heed directions </a:t>
            </a:r>
            <a:r>
              <a:rPr kumimoji="1"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of</a:t>
            </a:r>
            <a:r>
              <a:rPr kumimoji="1"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	   </a:t>
            </a:r>
            <a:r>
              <a:rPr kumimoji="1"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kumimoji="1"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party.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8B38C2-5B19-FB4B-A50C-06E810E1FCFB}"/>
              </a:ext>
            </a:extLst>
          </p:cNvPr>
          <p:cNvSpPr txBox="1"/>
          <p:nvPr/>
        </p:nvSpPr>
        <p:spPr>
          <a:xfrm>
            <a:off x="341887" y="2177896"/>
            <a:ext cx="6446091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b="1" dirty="0"/>
              <a:t>Example.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Candidate 1: </a:t>
            </a:r>
            <a:r>
              <a:rPr lang="en-US" altLang="ko-KR" sz="1400" dirty="0">
                <a:solidFill>
                  <a:schemeClr val="accent2"/>
                </a:solidFill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of the</a:t>
            </a:r>
            <a:r>
              <a:rPr lang="en" altLang="ko-KR" sz="1400" dirty="0"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1179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096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Text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Generation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1" y="1290917"/>
            <a:ext cx="732931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1"/>
                </a:solidFill>
              </a:rPr>
              <a:t>주어진 목적</a:t>
            </a:r>
            <a:r>
              <a:rPr lang="ko-KR" altLang="en-US" dirty="0"/>
              <a:t>에 맞는 </a:t>
            </a:r>
            <a:r>
              <a:rPr lang="en-US" altLang="ko-KR" dirty="0"/>
              <a:t>Text</a:t>
            </a:r>
            <a:r>
              <a:rPr lang="ko-KR" altLang="en-US" dirty="0" err="1"/>
              <a:t>를</a:t>
            </a:r>
            <a:r>
              <a:rPr lang="ko-KR" altLang="en-US" dirty="0"/>
              <a:t> 생성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A858F5-F321-024C-B770-D32E870B69C9}"/>
              </a:ext>
            </a:extLst>
          </p:cNvPr>
          <p:cNvSpPr txBox="1"/>
          <p:nvPr/>
        </p:nvSpPr>
        <p:spPr>
          <a:xfrm>
            <a:off x="269341" y="2372497"/>
            <a:ext cx="1930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accent1"/>
                </a:solidFill>
              </a:rPr>
              <a:t>Image Captioning</a:t>
            </a:r>
            <a:endParaRPr kumimoji="1" lang="ko-KR" altLang="en-US" sz="1600" b="1" dirty="0">
              <a:solidFill>
                <a:schemeClr val="accent1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09BC851-4330-794F-A76B-21BD1A9A70C6}"/>
              </a:ext>
            </a:extLst>
          </p:cNvPr>
          <p:cNvCxnSpPr>
            <a:cxnSpLocks/>
          </p:cNvCxnSpPr>
          <p:nvPr/>
        </p:nvCxnSpPr>
        <p:spPr>
          <a:xfrm>
            <a:off x="1103443" y="1745209"/>
            <a:ext cx="0" cy="627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E1CB15CB-7F05-3E41-B0D2-8B692DA58A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67"/>
          <a:stretch/>
        </p:blipFill>
        <p:spPr>
          <a:xfrm>
            <a:off x="5637571" y="3811042"/>
            <a:ext cx="5715000" cy="216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4456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395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Second Issue of N-Gram precision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031DD7C-5EAA-324C-B5FE-20B03993FD85}"/>
              </a:ext>
            </a:extLst>
          </p:cNvPr>
          <p:cNvCxnSpPr/>
          <p:nvPr/>
        </p:nvCxnSpPr>
        <p:spPr>
          <a:xfrm>
            <a:off x="5700584" y="2738028"/>
            <a:ext cx="1095633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D3D29B-2FF0-8A4A-8D80-726AB368A0CA}"/>
                  </a:ext>
                </a:extLst>
              </p:cNvPr>
              <p:cNvSpPr txBox="1"/>
              <p:nvPr/>
            </p:nvSpPr>
            <p:spPr>
              <a:xfrm>
                <a:off x="6993923" y="2526025"/>
                <a:ext cx="1461554" cy="934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kumimoji="1" lang="en-US" altLang="ko-KR" sz="16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kumimoji="1" lang="en-US" altLang="ko-KR" sz="16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16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kumimoji="1" lang="en-US" altLang="ko-KR" sz="1600" b="1" dirty="0">
                  <a:solidFill>
                    <a:schemeClr val="accent2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kumimoji="1" lang="en-US" altLang="ko-KR" sz="16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16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  <m:r>
                      <a:rPr kumimoji="1" lang="en-US" altLang="ko-KR" sz="16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16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kumimoji="1" lang="en-US" altLang="ko-KR" sz="16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D3D29B-2FF0-8A4A-8D80-726AB368A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923" y="2526025"/>
                <a:ext cx="1461554" cy="934166"/>
              </a:xfrm>
              <a:prstGeom prst="rect">
                <a:avLst/>
              </a:prstGeom>
              <a:blipFill>
                <a:blip r:embed="rId2"/>
                <a:stretch>
                  <a:fillRect l="-17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EDFC4FA-69CB-E245-B938-2D88C0491D82}"/>
              </a:ext>
            </a:extLst>
          </p:cNvPr>
          <p:cNvSpPr txBox="1"/>
          <p:nvPr/>
        </p:nvSpPr>
        <p:spPr>
          <a:xfrm>
            <a:off x="7393359" y="3591697"/>
            <a:ext cx="2233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Something wrong!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F5AB6C-FA93-BF44-BA30-C5E5599974E8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718BAF-76D9-8341-92AB-5C43AB39EAAF}"/>
              </a:ext>
            </a:extLst>
          </p:cNvPr>
          <p:cNvSpPr txBox="1"/>
          <p:nvPr/>
        </p:nvSpPr>
        <p:spPr>
          <a:xfrm>
            <a:off x="341887" y="3110483"/>
            <a:ext cx="6446091" cy="1993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dirty="0"/>
              <a:t>Reference 1: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a guide to action that ensures that the military will forever 	   heed Party commands.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2: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the guiding principle which guarantees the military forces 	   always being under the command of the Party.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2: </a:t>
            </a:r>
            <a:r>
              <a:rPr kumimoji="1"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the practical guide for the army always to heed directions </a:t>
            </a:r>
            <a:r>
              <a:rPr kumimoji="1"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of</a:t>
            </a:r>
            <a:r>
              <a:rPr kumimoji="1"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	   </a:t>
            </a:r>
            <a:r>
              <a:rPr kumimoji="1"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kumimoji="1"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party.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14FA9E-35A0-DC49-8BC3-997B99E77999}"/>
              </a:ext>
            </a:extLst>
          </p:cNvPr>
          <p:cNvSpPr txBox="1"/>
          <p:nvPr/>
        </p:nvSpPr>
        <p:spPr>
          <a:xfrm>
            <a:off x="341887" y="2177896"/>
            <a:ext cx="6446091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b="1" dirty="0"/>
              <a:t>Example.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Candidate 1: </a:t>
            </a:r>
            <a:r>
              <a:rPr lang="en-US" altLang="ko-KR" sz="1400" dirty="0">
                <a:solidFill>
                  <a:schemeClr val="accent2"/>
                </a:solidFill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of the</a:t>
            </a:r>
            <a:r>
              <a:rPr lang="en" altLang="ko-KR" sz="1400" dirty="0"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493332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395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Second Issue of N-Gram precision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031DD7C-5EAA-324C-B5FE-20B03993FD85}"/>
              </a:ext>
            </a:extLst>
          </p:cNvPr>
          <p:cNvCxnSpPr/>
          <p:nvPr/>
        </p:nvCxnSpPr>
        <p:spPr>
          <a:xfrm>
            <a:off x="5700584" y="2738028"/>
            <a:ext cx="1095633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D3D29B-2FF0-8A4A-8D80-726AB368A0CA}"/>
                  </a:ext>
                </a:extLst>
              </p:cNvPr>
              <p:cNvSpPr txBox="1"/>
              <p:nvPr/>
            </p:nvSpPr>
            <p:spPr>
              <a:xfrm>
                <a:off x="6993923" y="2526025"/>
                <a:ext cx="1461554" cy="934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kumimoji="1" lang="en-US" altLang="ko-KR" sz="16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kumimoji="1" lang="en-US" altLang="ko-KR" sz="16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16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kumimoji="1" lang="en-US" altLang="ko-KR" sz="1600" b="1" dirty="0">
                  <a:solidFill>
                    <a:schemeClr val="accent2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kumimoji="1" lang="en-US" altLang="ko-KR" sz="16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16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  <m:r>
                      <a:rPr kumimoji="1" lang="en-US" altLang="ko-KR" sz="16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16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kumimoji="1" lang="en-US" altLang="ko-KR" sz="16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D3D29B-2FF0-8A4A-8D80-726AB368A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923" y="2526025"/>
                <a:ext cx="1461554" cy="934166"/>
              </a:xfrm>
              <a:prstGeom prst="rect">
                <a:avLst/>
              </a:prstGeom>
              <a:blipFill>
                <a:blip r:embed="rId2"/>
                <a:stretch>
                  <a:fillRect l="-17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EDFC4FA-69CB-E245-B938-2D88C0491D82}"/>
              </a:ext>
            </a:extLst>
          </p:cNvPr>
          <p:cNvSpPr txBox="1"/>
          <p:nvPr/>
        </p:nvSpPr>
        <p:spPr>
          <a:xfrm>
            <a:off x="7393359" y="3591697"/>
            <a:ext cx="2233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Something wrong!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1875CE2-A077-4141-935D-74821D73F82F}"/>
              </a:ext>
            </a:extLst>
          </p:cNvPr>
          <p:cNvCxnSpPr>
            <a:cxnSpLocks/>
          </p:cNvCxnSpPr>
          <p:nvPr/>
        </p:nvCxnSpPr>
        <p:spPr>
          <a:xfrm>
            <a:off x="8455477" y="4051963"/>
            <a:ext cx="0" cy="1228491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2D8EF01-7990-C64D-B2D6-48C558BCBC87}"/>
              </a:ext>
            </a:extLst>
          </p:cNvPr>
          <p:cNvSpPr txBox="1"/>
          <p:nvPr/>
        </p:nvSpPr>
        <p:spPr>
          <a:xfrm>
            <a:off x="7505794" y="5371388"/>
            <a:ext cx="1899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u="sng" dirty="0">
                <a:solidFill>
                  <a:schemeClr val="accent2"/>
                </a:solidFill>
              </a:rPr>
              <a:t>Brevity Penalty</a:t>
            </a:r>
            <a:endParaRPr kumimoji="1" lang="ko-KR" altLang="en-US" b="1" u="sng" dirty="0">
              <a:solidFill>
                <a:schemeClr val="accent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6025B-2C7C-454C-AED3-0CF8506F17DC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74FD5D-98E7-984E-ACBE-83C4AFE756A2}"/>
              </a:ext>
            </a:extLst>
          </p:cNvPr>
          <p:cNvSpPr txBox="1"/>
          <p:nvPr/>
        </p:nvSpPr>
        <p:spPr>
          <a:xfrm>
            <a:off x="341887" y="3110483"/>
            <a:ext cx="6446091" cy="1993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dirty="0"/>
              <a:t>Reference 1: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a guide to action that ensures that the military will forever 	   heed Party commands.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2: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the guiding principle which guarantees the military forces 	   always being under the command of the Party.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2: </a:t>
            </a:r>
            <a:r>
              <a:rPr kumimoji="1"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the practical guide for the army always to heed directions </a:t>
            </a:r>
            <a:r>
              <a:rPr kumimoji="1"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of</a:t>
            </a:r>
            <a:r>
              <a:rPr kumimoji="1"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	   </a:t>
            </a:r>
            <a:r>
              <a:rPr kumimoji="1"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kumimoji="1"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party.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17EB90-99D3-0841-B02E-2D287944124F}"/>
              </a:ext>
            </a:extLst>
          </p:cNvPr>
          <p:cNvSpPr txBox="1"/>
          <p:nvPr/>
        </p:nvSpPr>
        <p:spPr>
          <a:xfrm>
            <a:off x="341887" y="2177896"/>
            <a:ext cx="6446091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b="1" dirty="0"/>
              <a:t>Example.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Candidate 1: </a:t>
            </a:r>
            <a:r>
              <a:rPr lang="en-US" altLang="ko-KR" sz="1400" dirty="0">
                <a:solidFill>
                  <a:schemeClr val="accent2"/>
                </a:solidFill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of the</a:t>
            </a:r>
            <a:r>
              <a:rPr lang="en" altLang="ko-KR" sz="1400" dirty="0"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334610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1833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Brevity Penalty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4E3B0B-AD46-5B48-B4E8-03257D06A108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47123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1833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Brevity Penalty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A8949E-FBB4-E14B-A386-F66CF3D5B9DC}"/>
              </a:ext>
            </a:extLst>
          </p:cNvPr>
          <p:cNvSpPr txBox="1"/>
          <p:nvPr/>
        </p:nvSpPr>
        <p:spPr>
          <a:xfrm>
            <a:off x="269341" y="2098930"/>
            <a:ext cx="633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Candidate</a:t>
            </a:r>
            <a:r>
              <a:rPr kumimoji="1" lang="ko-KR" altLang="en-US" dirty="0"/>
              <a:t>의 길이가 </a:t>
            </a:r>
            <a:r>
              <a:rPr kumimoji="1" lang="en-US" altLang="ko-KR" dirty="0"/>
              <a:t>Reference </a:t>
            </a:r>
            <a:r>
              <a:rPr kumimoji="1" lang="ko-KR" altLang="en-US" dirty="0"/>
              <a:t>보다 짧으면 </a:t>
            </a:r>
            <a:r>
              <a:rPr kumimoji="1" lang="en-US" altLang="ko-KR" dirty="0"/>
              <a:t>Penalty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줌</a:t>
            </a:r>
            <a:endParaRPr kumimoji="1"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ED138B-F8F6-3D45-95EC-21F97336B8C4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58114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1833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Brevity Penalty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A8949E-FBB4-E14B-A386-F66CF3D5B9DC}"/>
              </a:ext>
            </a:extLst>
          </p:cNvPr>
          <p:cNvSpPr txBox="1"/>
          <p:nvPr/>
        </p:nvSpPr>
        <p:spPr>
          <a:xfrm>
            <a:off x="269341" y="2098930"/>
            <a:ext cx="6330003" cy="1146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Candidate</a:t>
            </a:r>
            <a:r>
              <a:rPr kumimoji="1" lang="ko-KR" altLang="en-US" dirty="0"/>
              <a:t>의 길이가 </a:t>
            </a:r>
            <a:r>
              <a:rPr kumimoji="1" lang="en-US" altLang="ko-KR" dirty="0"/>
              <a:t>Reference </a:t>
            </a:r>
            <a:r>
              <a:rPr kumimoji="1" lang="ko-KR" altLang="en-US" dirty="0"/>
              <a:t>보다 짧으면 </a:t>
            </a:r>
            <a:r>
              <a:rPr kumimoji="1" lang="en-US" altLang="ko-KR" dirty="0"/>
              <a:t>Penalty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줌</a:t>
            </a:r>
            <a:endParaRPr kumimoji="1"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BP = 1 (Candidate</a:t>
            </a:r>
            <a:r>
              <a:rPr kumimoji="1" lang="ko-KR" altLang="en-US" dirty="0"/>
              <a:t>이 짧지 않을 때</a:t>
            </a:r>
            <a:r>
              <a:rPr kumimoji="1" lang="en-US" altLang="ko-KR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BP &lt; 1 (Candidate</a:t>
            </a:r>
            <a:r>
              <a:rPr kumimoji="1" lang="ko-KR" altLang="en-US" dirty="0"/>
              <a:t>이 짧을 때</a:t>
            </a:r>
            <a:r>
              <a:rPr kumimoji="1" lang="en-US" altLang="ko-KR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B55274-21DC-664B-8F22-ACB012EE7570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72830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1833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Brevity Penalty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A8949E-FBB4-E14B-A386-F66CF3D5B9DC}"/>
              </a:ext>
            </a:extLst>
          </p:cNvPr>
          <p:cNvSpPr txBox="1"/>
          <p:nvPr/>
        </p:nvSpPr>
        <p:spPr>
          <a:xfrm>
            <a:off x="269341" y="2098930"/>
            <a:ext cx="6330003" cy="1146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Candidate</a:t>
            </a:r>
            <a:r>
              <a:rPr kumimoji="1" lang="ko-KR" altLang="en-US" dirty="0"/>
              <a:t>의 길이가 </a:t>
            </a:r>
            <a:r>
              <a:rPr kumimoji="1" lang="en-US" altLang="ko-KR" dirty="0"/>
              <a:t>Reference </a:t>
            </a:r>
            <a:r>
              <a:rPr kumimoji="1" lang="ko-KR" altLang="en-US" dirty="0"/>
              <a:t>보다 짧으면 </a:t>
            </a:r>
            <a:r>
              <a:rPr kumimoji="1" lang="en-US" altLang="ko-KR" dirty="0"/>
              <a:t>Penalty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줌</a:t>
            </a:r>
            <a:endParaRPr kumimoji="1"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BP = 1 (Candidate</a:t>
            </a:r>
            <a:r>
              <a:rPr kumimoji="1" lang="ko-KR" altLang="en-US" dirty="0"/>
              <a:t>이 짧지 않을 때</a:t>
            </a:r>
            <a:r>
              <a:rPr kumimoji="1" lang="en-US" altLang="ko-KR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accent2"/>
                </a:solidFill>
              </a:rPr>
              <a:t>BP &lt; 1</a:t>
            </a:r>
            <a:r>
              <a:rPr kumimoji="1" lang="en-US" altLang="ko-KR" dirty="0"/>
              <a:t> (Candidate</a:t>
            </a:r>
            <a:r>
              <a:rPr kumimoji="1" lang="ko-KR" altLang="en-US" dirty="0"/>
              <a:t>이 짧을 때</a:t>
            </a:r>
            <a:r>
              <a:rPr kumimoji="1" lang="en-US" altLang="ko-KR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F51A7-6ECA-EA42-A2FC-E22EC2AC04A2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29999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1833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Brevity Penalty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A8949E-FBB4-E14B-A386-F66CF3D5B9DC}"/>
              </a:ext>
            </a:extLst>
          </p:cNvPr>
          <p:cNvSpPr txBox="1"/>
          <p:nvPr/>
        </p:nvSpPr>
        <p:spPr>
          <a:xfrm>
            <a:off x="269341" y="2098930"/>
            <a:ext cx="6330003" cy="1146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Candidate</a:t>
            </a:r>
            <a:r>
              <a:rPr kumimoji="1" lang="ko-KR" altLang="en-US" dirty="0"/>
              <a:t>의 길이가 </a:t>
            </a:r>
            <a:r>
              <a:rPr kumimoji="1" lang="en-US" altLang="ko-KR" dirty="0"/>
              <a:t>Reference </a:t>
            </a:r>
            <a:r>
              <a:rPr kumimoji="1" lang="ko-KR" altLang="en-US" dirty="0"/>
              <a:t>보다 짧으면 </a:t>
            </a:r>
            <a:r>
              <a:rPr kumimoji="1" lang="en-US" altLang="ko-KR" dirty="0"/>
              <a:t>Penalty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줌</a:t>
            </a:r>
            <a:endParaRPr kumimoji="1"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BP = 1 (Candidate</a:t>
            </a:r>
            <a:r>
              <a:rPr kumimoji="1" lang="ko-KR" altLang="en-US" dirty="0"/>
              <a:t>이 짧지 않을 때</a:t>
            </a:r>
            <a:r>
              <a:rPr kumimoji="1" lang="en-US" altLang="ko-KR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accent2"/>
                </a:solidFill>
              </a:rPr>
              <a:t>BP &lt; 1</a:t>
            </a:r>
            <a:r>
              <a:rPr kumimoji="1" lang="en-US" altLang="ko-KR" dirty="0"/>
              <a:t> (Candidate</a:t>
            </a:r>
            <a:r>
              <a:rPr kumimoji="1" lang="ko-KR" altLang="en-US" dirty="0"/>
              <a:t>이 짧을 때</a:t>
            </a:r>
            <a:r>
              <a:rPr kumimoji="1" lang="en-US" altLang="ko-KR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F390FC-7772-F04A-B1DC-4B0B94F1A3D7}"/>
              </a:ext>
            </a:extLst>
          </p:cNvPr>
          <p:cNvSpPr txBox="1"/>
          <p:nvPr/>
        </p:nvSpPr>
        <p:spPr>
          <a:xfrm>
            <a:off x="1046206" y="3768812"/>
            <a:ext cx="5418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길이가 짧아질수록 지수적</a:t>
            </a:r>
            <a:r>
              <a:rPr kumimoji="1" lang="en-US" altLang="ko-KR" sz="1400" dirty="0"/>
              <a:t>(exponential)</a:t>
            </a:r>
            <a:r>
              <a:rPr kumimoji="1" lang="ko-KR" altLang="en-US" sz="1400" dirty="0" err="1"/>
              <a:t>으로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penalty</a:t>
            </a:r>
            <a:r>
              <a:rPr kumimoji="1" lang="ko-KR" altLang="en-US" sz="1400" dirty="0" err="1"/>
              <a:t>를</a:t>
            </a:r>
            <a:r>
              <a:rPr kumimoji="1" lang="ko-KR" altLang="en-US" sz="1400" dirty="0"/>
              <a:t> 받도록 함</a:t>
            </a:r>
            <a:r>
              <a:rPr kumimoji="1" lang="en-US" altLang="ko-KR" sz="1400" dirty="0"/>
              <a:t>.</a:t>
            </a:r>
            <a:endParaRPr kumimoji="1" lang="ko-KR" altLang="en-US" sz="14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2F00F25-C954-1841-AA30-ACB9446B66EE}"/>
              </a:ext>
            </a:extLst>
          </p:cNvPr>
          <p:cNvCxnSpPr>
            <a:cxnSpLocks/>
          </p:cNvCxnSpPr>
          <p:nvPr/>
        </p:nvCxnSpPr>
        <p:spPr>
          <a:xfrm>
            <a:off x="1445077" y="3245719"/>
            <a:ext cx="0" cy="510746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43419A6-AEEC-9946-91BB-D3584CE941EC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76600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1833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Brevity Penalty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A8949E-FBB4-E14B-A386-F66CF3D5B9DC}"/>
              </a:ext>
            </a:extLst>
          </p:cNvPr>
          <p:cNvSpPr txBox="1"/>
          <p:nvPr/>
        </p:nvSpPr>
        <p:spPr>
          <a:xfrm>
            <a:off x="269341" y="2098930"/>
            <a:ext cx="6330003" cy="1146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Candidate</a:t>
            </a:r>
            <a:r>
              <a:rPr kumimoji="1" lang="ko-KR" altLang="en-US" dirty="0"/>
              <a:t>의 길이가 </a:t>
            </a:r>
            <a:r>
              <a:rPr kumimoji="1" lang="en-US" altLang="ko-KR" dirty="0"/>
              <a:t>Reference </a:t>
            </a:r>
            <a:r>
              <a:rPr kumimoji="1" lang="ko-KR" altLang="en-US" dirty="0"/>
              <a:t>보다 짧으면 </a:t>
            </a:r>
            <a:r>
              <a:rPr kumimoji="1" lang="en-US" altLang="ko-KR" dirty="0"/>
              <a:t>Penalty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줌</a:t>
            </a:r>
            <a:endParaRPr kumimoji="1"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BP = 1 (Candidate</a:t>
            </a:r>
            <a:r>
              <a:rPr kumimoji="1" lang="ko-KR" altLang="en-US" dirty="0"/>
              <a:t>이 짧지 않을 때</a:t>
            </a:r>
            <a:r>
              <a:rPr kumimoji="1" lang="en-US" altLang="ko-KR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accent2"/>
                </a:solidFill>
              </a:rPr>
              <a:t>BP &lt; 1</a:t>
            </a:r>
            <a:r>
              <a:rPr kumimoji="1" lang="en-US" altLang="ko-KR" dirty="0"/>
              <a:t> (Candidate</a:t>
            </a:r>
            <a:r>
              <a:rPr kumimoji="1" lang="ko-KR" altLang="en-US" dirty="0"/>
              <a:t>이 짧을 때</a:t>
            </a:r>
            <a:r>
              <a:rPr kumimoji="1" lang="en-US" altLang="ko-KR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F390FC-7772-F04A-B1DC-4B0B94F1A3D7}"/>
              </a:ext>
            </a:extLst>
          </p:cNvPr>
          <p:cNvSpPr txBox="1"/>
          <p:nvPr/>
        </p:nvSpPr>
        <p:spPr>
          <a:xfrm>
            <a:off x="1046206" y="3768812"/>
            <a:ext cx="5418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길이가 짧아질수록 지수적</a:t>
            </a:r>
            <a:r>
              <a:rPr kumimoji="1" lang="en-US" altLang="ko-KR" sz="1400" dirty="0"/>
              <a:t>(exponential)</a:t>
            </a:r>
            <a:r>
              <a:rPr kumimoji="1" lang="ko-KR" altLang="en-US" sz="1400" dirty="0" err="1"/>
              <a:t>으로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penalty</a:t>
            </a:r>
            <a:r>
              <a:rPr kumimoji="1" lang="ko-KR" altLang="en-US" sz="1400" dirty="0" err="1"/>
              <a:t>를</a:t>
            </a:r>
            <a:r>
              <a:rPr kumimoji="1" lang="ko-KR" altLang="en-US" sz="1400" dirty="0"/>
              <a:t> 받도록 함</a:t>
            </a:r>
            <a:r>
              <a:rPr kumimoji="1" lang="en-US" altLang="ko-KR" sz="1400" dirty="0"/>
              <a:t>.</a:t>
            </a:r>
            <a:endParaRPr kumimoji="1" lang="ko-KR" altLang="en-US" sz="14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2F00F25-C954-1841-AA30-ACB9446B66EE}"/>
              </a:ext>
            </a:extLst>
          </p:cNvPr>
          <p:cNvCxnSpPr>
            <a:cxnSpLocks/>
          </p:cNvCxnSpPr>
          <p:nvPr/>
        </p:nvCxnSpPr>
        <p:spPr>
          <a:xfrm>
            <a:off x="1445077" y="3245719"/>
            <a:ext cx="0" cy="510746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8AD21395-F722-9041-AAE2-839238E7F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337" y="4333283"/>
            <a:ext cx="3657847" cy="9420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A9C817-A601-5240-AA91-E8D6898BC785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89814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343482" y="1384556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Finally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6389F9-9120-F342-8699-5EE806CC0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78" y="2069412"/>
            <a:ext cx="3898231" cy="10662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1818BFF-EBDD-2C48-A75C-7C8694A46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78" y="3586447"/>
            <a:ext cx="3458762" cy="9928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7CF558-C138-084C-AF68-5F3C0F9BBC36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78730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343482" y="1384556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Finally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6389F9-9120-F342-8699-5EE806CC0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78" y="2069412"/>
            <a:ext cx="3898231" cy="10662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1818BFF-EBDD-2C48-A75C-7C8694A46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78" y="3586447"/>
            <a:ext cx="3458762" cy="9928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781299F-2D09-7242-8BC6-B2CC8F1F6878}"/>
                  </a:ext>
                </a:extLst>
              </p:cNvPr>
              <p:cNvSpPr txBox="1"/>
              <p:nvPr/>
            </p:nvSpPr>
            <p:spPr>
              <a:xfrm>
                <a:off x="436605" y="5099222"/>
                <a:ext cx="4409797" cy="10379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dirty="0"/>
                  <a:t> candidate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dirty="0"/>
                  <a:t> reference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dirty="0"/>
                  <a:t> weight (Uniform weight: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dirty="0"/>
                  <a:t> 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781299F-2D09-7242-8BC6-B2CC8F1F6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05" y="5099222"/>
                <a:ext cx="4409797" cy="1037913"/>
              </a:xfrm>
              <a:prstGeom prst="rect">
                <a:avLst/>
              </a:prstGeom>
              <a:blipFill>
                <a:blip r:embed="rId4"/>
                <a:stretch>
                  <a:fillRect l="-573" t="-2439" b="-2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7329C8D-EE4E-A94E-B016-53FF7E07B95A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350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096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Text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Generation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1" y="1290917"/>
            <a:ext cx="732931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1"/>
                </a:solidFill>
              </a:rPr>
              <a:t>주어진 목적</a:t>
            </a:r>
            <a:r>
              <a:rPr lang="ko-KR" altLang="en-US" dirty="0"/>
              <a:t>에 맞는 </a:t>
            </a:r>
            <a:r>
              <a:rPr lang="en-US" altLang="ko-KR" dirty="0"/>
              <a:t>Text</a:t>
            </a:r>
            <a:r>
              <a:rPr lang="ko-KR" altLang="en-US" dirty="0" err="1"/>
              <a:t>를</a:t>
            </a:r>
            <a:r>
              <a:rPr lang="ko-KR" altLang="en-US" dirty="0"/>
              <a:t> 생성</a:t>
            </a:r>
            <a:endParaRPr lang="en-US" altLang="ko-KR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09BC851-4330-794F-A76B-21BD1A9A70C6}"/>
              </a:ext>
            </a:extLst>
          </p:cNvPr>
          <p:cNvCxnSpPr>
            <a:cxnSpLocks/>
          </p:cNvCxnSpPr>
          <p:nvPr/>
        </p:nvCxnSpPr>
        <p:spPr>
          <a:xfrm>
            <a:off x="1103443" y="1745209"/>
            <a:ext cx="0" cy="627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E1CB15CB-7F05-3E41-B0D2-8B692DA58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571" y="3811042"/>
            <a:ext cx="5715000" cy="2603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B229F8-8F9A-A34B-B75B-A573E753B4C4}"/>
              </a:ext>
            </a:extLst>
          </p:cNvPr>
          <p:cNvSpPr txBox="1"/>
          <p:nvPr/>
        </p:nvSpPr>
        <p:spPr>
          <a:xfrm>
            <a:off x="269341" y="2372497"/>
            <a:ext cx="1930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accent1"/>
                </a:solidFill>
              </a:rPr>
              <a:t>Image Captioning</a:t>
            </a:r>
            <a:endParaRPr kumimoji="1"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67262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343482" y="1384556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Finally (Log)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F9DCD95-5777-E54B-9373-81C2B47F8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82" y="2096451"/>
            <a:ext cx="5534332" cy="1046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899095-A912-5D45-9546-3BB6F14DCCA5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42842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343482" y="1384556"/>
            <a:ext cx="261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Disadvantage of BLEU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C8B534-FFCB-3043-8062-D359288866EF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83240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343482" y="1384556"/>
            <a:ext cx="261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Disadvantage of BLEU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CD6C1-EFD3-EC4A-A238-4AEA3C901B27}"/>
              </a:ext>
            </a:extLst>
          </p:cNvPr>
          <p:cNvSpPr txBox="1"/>
          <p:nvPr/>
        </p:nvSpPr>
        <p:spPr>
          <a:xfrm>
            <a:off x="442451" y="2261419"/>
            <a:ext cx="6197915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BLEU doesn’t consider meaning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BLEU doesn’t directly consider sentence structure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BLEU doesn’t handle morphologically rich languages well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123589-36B3-2A4C-8663-083499C2C521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28567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DCD6C1-EFD3-EC4A-A238-4AEA3C901B27}"/>
              </a:ext>
            </a:extLst>
          </p:cNvPr>
          <p:cNvSpPr txBox="1"/>
          <p:nvPr/>
        </p:nvSpPr>
        <p:spPr>
          <a:xfrm>
            <a:off x="353961" y="1425677"/>
            <a:ext cx="1475469" cy="3362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NIST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ROUGE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Perplexity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WER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F-Score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METEOR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etc...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123589-36B3-2A4C-8663-083499C2C521}"/>
              </a:ext>
            </a:extLst>
          </p:cNvPr>
          <p:cNvSpPr txBox="1"/>
          <p:nvPr/>
        </p:nvSpPr>
        <p:spPr>
          <a:xfrm>
            <a:off x="269341" y="545812"/>
            <a:ext cx="2892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Another method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64770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9668EA-9F4F-DB44-A90E-7FA8703781C2}"/>
              </a:ext>
            </a:extLst>
          </p:cNvPr>
          <p:cNvSpPr txBox="1"/>
          <p:nvPr/>
        </p:nvSpPr>
        <p:spPr>
          <a:xfrm>
            <a:off x="269341" y="1481559"/>
            <a:ext cx="1688283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WMT Dataset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59470-BAFE-F64B-894B-4692CD1D50CC}"/>
              </a:ext>
            </a:extLst>
          </p:cNvPr>
          <p:cNvSpPr txBox="1"/>
          <p:nvPr/>
        </p:nvSpPr>
        <p:spPr>
          <a:xfrm>
            <a:off x="269341" y="545812"/>
            <a:ext cx="4943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Machine Translation Datasets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32838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9668EA-9F4F-DB44-A90E-7FA8703781C2}"/>
              </a:ext>
            </a:extLst>
          </p:cNvPr>
          <p:cNvSpPr txBox="1"/>
          <p:nvPr/>
        </p:nvSpPr>
        <p:spPr>
          <a:xfrm>
            <a:off x="269341" y="1481559"/>
            <a:ext cx="6033255" cy="3778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WMT Dataset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Workshop on Statistical Machine Translation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Bilingual Datasets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English-French and French-English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English-Portuguese and Portuguese-English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English-Spanish and Spanish-English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English-German and German-English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English-Chinese and Chinese-English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59470-BAFE-F64B-894B-4692CD1D50CC}"/>
              </a:ext>
            </a:extLst>
          </p:cNvPr>
          <p:cNvSpPr txBox="1"/>
          <p:nvPr/>
        </p:nvSpPr>
        <p:spPr>
          <a:xfrm>
            <a:off x="269341" y="545812"/>
            <a:ext cx="4943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Machine Translation Datasets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47112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9668EA-9F4F-DB44-A90E-7FA8703781C2}"/>
              </a:ext>
            </a:extLst>
          </p:cNvPr>
          <p:cNvSpPr txBox="1"/>
          <p:nvPr/>
        </p:nvSpPr>
        <p:spPr>
          <a:xfrm>
            <a:off x="269341" y="1481559"/>
            <a:ext cx="6033255" cy="3778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WMT Dataset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Workshop on Statistical Machine Translation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Bilingual Datasets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English-French and French-English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English-Portuguese and Portuguese-English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English-Spanish and Spanish-English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English-German and German-English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English-Chinese and Chinese-English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59470-BAFE-F64B-894B-4692CD1D50CC}"/>
              </a:ext>
            </a:extLst>
          </p:cNvPr>
          <p:cNvSpPr txBox="1"/>
          <p:nvPr/>
        </p:nvSpPr>
        <p:spPr>
          <a:xfrm>
            <a:off x="269341" y="545812"/>
            <a:ext cx="4943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Machine Translation Datasets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D4225F-4852-BA4A-9885-EADC5818F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657" y="1913757"/>
            <a:ext cx="5166432" cy="334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24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096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Text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Generation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1" y="1290917"/>
            <a:ext cx="732931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1"/>
                </a:solidFill>
              </a:rPr>
              <a:t>주어진 목적</a:t>
            </a:r>
            <a:r>
              <a:rPr lang="ko-KR" altLang="en-US" dirty="0"/>
              <a:t>에 맞는 </a:t>
            </a:r>
            <a:r>
              <a:rPr lang="en-US" altLang="ko-KR" dirty="0"/>
              <a:t>Text</a:t>
            </a:r>
            <a:r>
              <a:rPr lang="ko-KR" altLang="en-US" dirty="0" err="1"/>
              <a:t>를</a:t>
            </a:r>
            <a:r>
              <a:rPr lang="ko-KR" altLang="en-US" dirty="0"/>
              <a:t> 생성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2C802B-7551-8D44-A72F-8CEACEA95163}"/>
              </a:ext>
            </a:extLst>
          </p:cNvPr>
          <p:cNvSpPr txBox="1"/>
          <p:nvPr/>
        </p:nvSpPr>
        <p:spPr>
          <a:xfrm>
            <a:off x="777765" y="2073766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sym typeface="Wingdings" pitchFamily="2" charset="2"/>
              </a:rPr>
              <a:t>  </a:t>
            </a:r>
            <a:r>
              <a:rPr kumimoji="1" lang="ko-KR" altLang="en-US" b="1" dirty="0">
                <a:solidFill>
                  <a:schemeClr val="accent1"/>
                </a:solidFill>
              </a:rPr>
              <a:t>번역</a:t>
            </a:r>
            <a:r>
              <a:rPr kumimoji="1" lang="en-US" altLang="ko-KR" b="1" dirty="0">
                <a:solidFill>
                  <a:schemeClr val="accent1"/>
                </a:solidFill>
              </a:rPr>
              <a:t> / </a:t>
            </a:r>
            <a:r>
              <a:rPr kumimoji="1" lang="ko-KR" altLang="en-US" b="1" dirty="0">
                <a:solidFill>
                  <a:schemeClr val="accent1"/>
                </a:solidFill>
              </a:rPr>
              <a:t>대화</a:t>
            </a:r>
          </a:p>
        </p:txBody>
      </p:sp>
    </p:spTree>
    <p:extLst>
      <p:ext uri="{BB962C8B-B14F-4D97-AF65-F5344CB8AC3E}">
        <p14:creationId xmlns:p14="http://schemas.microsoft.com/office/powerpoint/2010/main" val="1911521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096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Text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Generation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1" y="1290917"/>
            <a:ext cx="732931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1"/>
                </a:solidFill>
              </a:rPr>
              <a:t>주어진 목적</a:t>
            </a:r>
            <a:r>
              <a:rPr lang="ko-KR" altLang="en-US" dirty="0"/>
              <a:t>에 맞는 </a:t>
            </a:r>
            <a:r>
              <a:rPr lang="en-US" altLang="ko-KR" dirty="0"/>
              <a:t>Text</a:t>
            </a:r>
            <a:r>
              <a:rPr lang="ko-KR" altLang="en-US" dirty="0" err="1"/>
              <a:t>를</a:t>
            </a:r>
            <a:r>
              <a:rPr lang="ko-KR" altLang="en-US" dirty="0"/>
              <a:t> 생성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2C802B-7551-8D44-A72F-8CEACEA95163}"/>
              </a:ext>
            </a:extLst>
          </p:cNvPr>
          <p:cNvSpPr txBox="1"/>
          <p:nvPr/>
        </p:nvSpPr>
        <p:spPr>
          <a:xfrm>
            <a:off x="777765" y="2073766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sym typeface="Wingdings" pitchFamily="2" charset="2"/>
              </a:rPr>
              <a:t>  </a:t>
            </a:r>
            <a:r>
              <a:rPr kumimoji="1" lang="ko-KR" altLang="en-US" b="1" dirty="0">
                <a:solidFill>
                  <a:schemeClr val="accent1"/>
                </a:solidFill>
              </a:rPr>
              <a:t>번역</a:t>
            </a:r>
            <a:r>
              <a:rPr kumimoji="1" lang="en-US" altLang="ko-KR" b="1" dirty="0">
                <a:solidFill>
                  <a:schemeClr val="accent1"/>
                </a:solidFill>
              </a:rPr>
              <a:t> / </a:t>
            </a:r>
            <a:r>
              <a:rPr kumimoji="1" lang="ko-KR" altLang="en-US" b="1" dirty="0">
                <a:solidFill>
                  <a:schemeClr val="accent1"/>
                </a:solidFill>
              </a:rPr>
              <a:t>대화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7BB49-AA35-8844-AD6A-73F38C4D08DE}"/>
              </a:ext>
            </a:extLst>
          </p:cNvPr>
          <p:cNvSpPr txBox="1"/>
          <p:nvPr/>
        </p:nvSpPr>
        <p:spPr>
          <a:xfrm>
            <a:off x="777765" y="2586989"/>
            <a:ext cx="4872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sym typeface="Wingdings" pitchFamily="2" charset="2"/>
              </a:rPr>
              <a:t>  </a:t>
            </a:r>
            <a:r>
              <a:rPr kumimoji="1" lang="en-US" altLang="ko-KR" b="1" dirty="0">
                <a:solidFill>
                  <a:schemeClr val="accent1"/>
                </a:solidFill>
                <a:sym typeface="Wingdings" pitchFamily="2" charset="2"/>
              </a:rPr>
              <a:t>Neural Machine Translation / Dialogue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824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096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Text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Generation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1" y="1290917"/>
            <a:ext cx="732931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1"/>
                </a:solidFill>
              </a:rPr>
              <a:t>주어진 목적</a:t>
            </a:r>
            <a:r>
              <a:rPr lang="ko-KR" altLang="en-US" dirty="0"/>
              <a:t>에 맞는 </a:t>
            </a:r>
            <a:r>
              <a:rPr lang="en-US" altLang="ko-KR" dirty="0"/>
              <a:t>Text</a:t>
            </a:r>
            <a:r>
              <a:rPr lang="ko-KR" altLang="en-US" dirty="0" err="1"/>
              <a:t>를</a:t>
            </a:r>
            <a:r>
              <a:rPr lang="ko-KR" altLang="en-US" dirty="0"/>
              <a:t> 생성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2C802B-7551-8D44-A72F-8CEACEA95163}"/>
              </a:ext>
            </a:extLst>
          </p:cNvPr>
          <p:cNvSpPr txBox="1"/>
          <p:nvPr/>
        </p:nvSpPr>
        <p:spPr>
          <a:xfrm>
            <a:off x="777765" y="2073766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sym typeface="Wingdings" pitchFamily="2" charset="2"/>
              </a:rPr>
              <a:t>  </a:t>
            </a:r>
            <a:r>
              <a:rPr kumimoji="1" lang="ko-KR" altLang="en-US" b="1" dirty="0">
                <a:solidFill>
                  <a:schemeClr val="accent2"/>
                </a:solidFill>
              </a:rPr>
              <a:t>번역</a:t>
            </a:r>
            <a:r>
              <a:rPr kumimoji="1" lang="en-US" altLang="ko-KR" b="1" dirty="0">
                <a:solidFill>
                  <a:schemeClr val="accent1"/>
                </a:solidFill>
              </a:rPr>
              <a:t> / </a:t>
            </a:r>
            <a:r>
              <a:rPr kumimoji="1" lang="ko-KR" altLang="en-US" b="1" dirty="0">
                <a:solidFill>
                  <a:schemeClr val="accent1"/>
                </a:solidFill>
              </a:rPr>
              <a:t>대화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7BB49-AA35-8844-AD6A-73F38C4D08DE}"/>
              </a:ext>
            </a:extLst>
          </p:cNvPr>
          <p:cNvSpPr txBox="1"/>
          <p:nvPr/>
        </p:nvSpPr>
        <p:spPr>
          <a:xfrm>
            <a:off x="777765" y="2586989"/>
            <a:ext cx="4872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sym typeface="Wingdings" pitchFamily="2" charset="2"/>
              </a:rPr>
              <a:t>  </a:t>
            </a:r>
            <a:r>
              <a:rPr kumimoji="1" lang="en-US" altLang="ko-KR" b="1" dirty="0">
                <a:solidFill>
                  <a:schemeClr val="accent2"/>
                </a:solidFill>
                <a:sym typeface="Wingdings" pitchFamily="2" charset="2"/>
              </a:rPr>
              <a:t>Neural Machine Translation</a:t>
            </a:r>
            <a:r>
              <a:rPr kumimoji="1" lang="en-US" altLang="ko-KR" b="1" dirty="0">
                <a:solidFill>
                  <a:schemeClr val="accent1"/>
                </a:solidFill>
                <a:sym typeface="Wingdings" pitchFamily="2" charset="2"/>
              </a:rPr>
              <a:t> / Dialogue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409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97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Neural Machine Translation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0" y="1290917"/>
            <a:ext cx="881914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신경망을 활용해 </a:t>
            </a:r>
            <a:r>
              <a:rPr lang="en-US" altLang="ko-KR" dirty="0"/>
              <a:t>Source Language</a:t>
            </a:r>
            <a:r>
              <a:rPr lang="ko-KR" altLang="en-US" dirty="0"/>
              <a:t>의 </a:t>
            </a:r>
            <a:r>
              <a:rPr lang="en-US" altLang="ko-KR" dirty="0"/>
              <a:t>Text</a:t>
            </a:r>
            <a:r>
              <a:rPr lang="ko-KR" altLang="en-US" dirty="0" err="1"/>
              <a:t>를</a:t>
            </a:r>
            <a:r>
              <a:rPr lang="en-US" altLang="ko-KR" dirty="0"/>
              <a:t> Target Language</a:t>
            </a:r>
            <a:r>
              <a:rPr lang="ko-KR" altLang="en-US" dirty="0"/>
              <a:t> </a:t>
            </a:r>
            <a:r>
              <a:rPr lang="en-US" altLang="ko-KR" dirty="0"/>
              <a:t>Text</a:t>
            </a:r>
            <a:r>
              <a:rPr lang="ko-KR" altLang="en-US" dirty="0"/>
              <a:t>로 번역하는 </a:t>
            </a:r>
            <a:r>
              <a:rPr lang="en-US" altLang="ko-KR" dirty="0"/>
              <a:t>Task</a:t>
            </a:r>
          </a:p>
        </p:txBody>
      </p:sp>
    </p:spTree>
    <p:extLst>
      <p:ext uri="{BB962C8B-B14F-4D97-AF65-F5344CB8AC3E}">
        <p14:creationId xmlns:p14="http://schemas.microsoft.com/office/powerpoint/2010/main" val="3188594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97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Neural </a:t>
            </a:r>
            <a:r>
              <a:rPr kumimoji="1" lang="en-US" altLang="ko-KR" sz="2800" dirty="0">
                <a:solidFill>
                  <a:schemeClr val="accent1"/>
                </a:solidFill>
              </a:rPr>
              <a:t>Machine Translation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0" y="1290917"/>
            <a:ext cx="881914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신경망을 활용해 </a:t>
            </a:r>
            <a:r>
              <a:rPr lang="en-US" altLang="ko-KR" dirty="0">
                <a:solidFill>
                  <a:schemeClr val="accent1"/>
                </a:solidFill>
              </a:rPr>
              <a:t>Source Language</a:t>
            </a:r>
            <a:r>
              <a:rPr lang="ko-KR" altLang="en-US" dirty="0">
                <a:solidFill>
                  <a:schemeClr val="accent1"/>
                </a:solidFill>
              </a:rPr>
              <a:t>의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 err="1">
                <a:solidFill>
                  <a:schemeClr val="accent1"/>
                </a:solidFill>
              </a:rPr>
              <a:t>를</a:t>
            </a:r>
            <a:r>
              <a:rPr lang="en-US" altLang="ko-KR" dirty="0">
                <a:solidFill>
                  <a:schemeClr val="accent1"/>
                </a:solidFill>
              </a:rPr>
              <a:t> Target Language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>
                <a:solidFill>
                  <a:schemeClr val="accent1"/>
                </a:solidFill>
              </a:rPr>
              <a:t>로 번역하는 </a:t>
            </a:r>
            <a:r>
              <a:rPr lang="en-US" altLang="ko-KR" dirty="0">
                <a:solidFill>
                  <a:schemeClr val="accent1"/>
                </a:solidFill>
              </a:rPr>
              <a:t>Task</a:t>
            </a:r>
          </a:p>
        </p:txBody>
      </p:sp>
    </p:spTree>
    <p:extLst>
      <p:ext uri="{BB962C8B-B14F-4D97-AF65-F5344CB8AC3E}">
        <p14:creationId xmlns:p14="http://schemas.microsoft.com/office/powerpoint/2010/main" val="1411758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4618961" y="3136612"/>
            <a:ext cx="3289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Text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Generation</a:t>
            </a:r>
          </a:p>
        </p:txBody>
      </p:sp>
    </p:spTree>
    <p:extLst>
      <p:ext uri="{BB962C8B-B14F-4D97-AF65-F5344CB8AC3E}">
        <p14:creationId xmlns:p14="http://schemas.microsoft.com/office/powerpoint/2010/main" val="3070551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97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Neural </a:t>
            </a:r>
            <a:r>
              <a:rPr kumimoji="1" lang="en-US" altLang="ko-KR" sz="2800" dirty="0">
                <a:solidFill>
                  <a:schemeClr val="accent1"/>
                </a:solidFill>
              </a:rPr>
              <a:t>Machine Translation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0" y="1290917"/>
            <a:ext cx="881914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신경망을 활용해 </a:t>
            </a:r>
            <a:r>
              <a:rPr lang="en-US" altLang="ko-KR" dirty="0">
                <a:solidFill>
                  <a:schemeClr val="accent1"/>
                </a:solidFill>
              </a:rPr>
              <a:t>Source Language</a:t>
            </a:r>
            <a:r>
              <a:rPr lang="ko-KR" altLang="en-US" dirty="0">
                <a:solidFill>
                  <a:schemeClr val="accent1"/>
                </a:solidFill>
              </a:rPr>
              <a:t>의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 err="1">
                <a:solidFill>
                  <a:schemeClr val="accent1"/>
                </a:solidFill>
              </a:rPr>
              <a:t>를</a:t>
            </a:r>
            <a:r>
              <a:rPr lang="en-US" altLang="ko-KR" dirty="0">
                <a:solidFill>
                  <a:schemeClr val="accent1"/>
                </a:solidFill>
              </a:rPr>
              <a:t> Target Language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>
                <a:solidFill>
                  <a:schemeClr val="accent1"/>
                </a:solidFill>
              </a:rPr>
              <a:t>로 번역하는 </a:t>
            </a:r>
            <a:r>
              <a:rPr lang="en-US" altLang="ko-KR" dirty="0">
                <a:solidFill>
                  <a:schemeClr val="accent1"/>
                </a:solidFill>
              </a:rPr>
              <a:t>Task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03FD03-E6E2-7341-9032-8F8ACD01E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30" y="2407110"/>
            <a:ext cx="65024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6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97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Neural </a:t>
            </a:r>
            <a:r>
              <a:rPr kumimoji="1" lang="en-US" altLang="ko-KR" sz="2800" dirty="0">
                <a:solidFill>
                  <a:schemeClr val="accent1"/>
                </a:solidFill>
              </a:rPr>
              <a:t>Machine Translation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0" y="1290917"/>
            <a:ext cx="881914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신경망을 활용해 </a:t>
            </a:r>
            <a:r>
              <a:rPr lang="en-US" altLang="ko-KR" dirty="0">
                <a:solidFill>
                  <a:schemeClr val="accent1"/>
                </a:solidFill>
              </a:rPr>
              <a:t>Source Language</a:t>
            </a:r>
            <a:r>
              <a:rPr lang="ko-KR" altLang="en-US" dirty="0">
                <a:solidFill>
                  <a:schemeClr val="accent1"/>
                </a:solidFill>
              </a:rPr>
              <a:t>의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 err="1">
                <a:solidFill>
                  <a:schemeClr val="accent1"/>
                </a:solidFill>
              </a:rPr>
              <a:t>를</a:t>
            </a:r>
            <a:r>
              <a:rPr lang="en-US" altLang="ko-KR" dirty="0">
                <a:solidFill>
                  <a:schemeClr val="accent1"/>
                </a:solidFill>
              </a:rPr>
              <a:t> Target Language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>
                <a:solidFill>
                  <a:schemeClr val="accent1"/>
                </a:solidFill>
              </a:rPr>
              <a:t>로 번역하는 </a:t>
            </a:r>
            <a:r>
              <a:rPr lang="en-US" altLang="ko-KR" dirty="0">
                <a:solidFill>
                  <a:schemeClr val="accent1"/>
                </a:solidFill>
              </a:rPr>
              <a:t>Task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03FD03-E6E2-7341-9032-8F8ACD01E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30" y="2407110"/>
            <a:ext cx="6502400" cy="38227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EB6586-03B9-BA48-AC45-0DAE8BDECCBC}"/>
              </a:ext>
            </a:extLst>
          </p:cNvPr>
          <p:cNvSpPr/>
          <p:nvPr/>
        </p:nvSpPr>
        <p:spPr>
          <a:xfrm>
            <a:off x="477795" y="2407110"/>
            <a:ext cx="560173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C62186-C398-A340-815B-525C43B31430}"/>
              </a:ext>
            </a:extLst>
          </p:cNvPr>
          <p:cNvSpPr/>
          <p:nvPr/>
        </p:nvSpPr>
        <p:spPr>
          <a:xfrm>
            <a:off x="2803125" y="2407110"/>
            <a:ext cx="4106505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098549-B182-8A47-9E4A-39B77BA6EE2B}"/>
              </a:ext>
            </a:extLst>
          </p:cNvPr>
          <p:cNvSpPr/>
          <p:nvPr/>
        </p:nvSpPr>
        <p:spPr>
          <a:xfrm>
            <a:off x="1037968" y="2407110"/>
            <a:ext cx="1765158" cy="3822700"/>
          </a:xfrm>
          <a:prstGeom prst="rect">
            <a:avLst/>
          </a:prstGeom>
          <a:noFill/>
          <a:ln w="22225"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08E2CF-594F-4747-81ED-FA2C2B5E18F4}"/>
              </a:ext>
            </a:extLst>
          </p:cNvPr>
          <p:cNvSpPr txBox="1"/>
          <p:nvPr/>
        </p:nvSpPr>
        <p:spPr>
          <a:xfrm>
            <a:off x="7836309" y="2310580"/>
            <a:ext cx="350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Rule Based Machine Translation</a:t>
            </a:r>
          </a:p>
          <a:p>
            <a:pPr algn="ctr"/>
            <a:r>
              <a:rPr kumimoji="1" lang="en-US" altLang="ko-KR" dirty="0"/>
              <a:t>(RBMT)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3F4A33-B47D-0F4C-90AD-CE9C66B078BA}"/>
              </a:ext>
            </a:extLst>
          </p:cNvPr>
          <p:cNvSpPr txBox="1"/>
          <p:nvPr/>
        </p:nvSpPr>
        <p:spPr>
          <a:xfrm>
            <a:off x="7256206" y="3170498"/>
            <a:ext cx="3839513" cy="1152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규칙 기반의 기계 번역</a:t>
            </a: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언어적인 정보를 바탕으로 규칙 수립</a:t>
            </a:r>
            <a:endParaRPr kumimoji="1" lang="en-US" altLang="ko-KR" sz="1600" dirty="0"/>
          </a:p>
          <a:p>
            <a:pPr>
              <a:lnSpc>
                <a:spcPct val="150000"/>
              </a:lnSpc>
            </a:pP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22380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97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Neural </a:t>
            </a:r>
            <a:r>
              <a:rPr kumimoji="1" lang="en-US" altLang="ko-KR" sz="2800" dirty="0">
                <a:solidFill>
                  <a:schemeClr val="accent1"/>
                </a:solidFill>
              </a:rPr>
              <a:t>Machine Translation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0" y="1290917"/>
            <a:ext cx="881914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신경망을 활용해 </a:t>
            </a:r>
            <a:r>
              <a:rPr lang="en-US" altLang="ko-KR" dirty="0">
                <a:solidFill>
                  <a:schemeClr val="accent1"/>
                </a:solidFill>
              </a:rPr>
              <a:t>Source Language</a:t>
            </a:r>
            <a:r>
              <a:rPr lang="ko-KR" altLang="en-US" dirty="0">
                <a:solidFill>
                  <a:schemeClr val="accent1"/>
                </a:solidFill>
              </a:rPr>
              <a:t>의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 err="1">
                <a:solidFill>
                  <a:schemeClr val="accent1"/>
                </a:solidFill>
              </a:rPr>
              <a:t>를</a:t>
            </a:r>
            <a:r>
              <a:rPr lang="en-US" altLang="ko-KR" dirty="0">
                <a:solidFill>
                  <a:schemeClr val="accent1"/>
                </a:solidFill>
              </a:rPr>
              <a:t> Target Language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>
                <a:solidFill>
                  <a:schemeClr val="accent1"/>
                </a:solidFill>
              </a:rPr>
              <a:t>로 번역하는 </a:t>
            </a:r>
            <a:r>
              <a:rPr lang="en-US" altLang="ko-KR" dirty="0">
                <a:solidFill>
                  <a:schemeClr val="accent1"/>
                </a:solidFill>
              </a:rPr>
              <a:t>Task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03FD03-E6E2-7341-9032-8F8ACD01E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30" y="2407110"/>
            <a:ext cx="6502400" cy="38227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EB6586-03B9-BA48-AC45-0DAE8BDECCBC}"/>
              </a:ext>
            </a:extLst>
          </p:cNvPr>
          <p:cNvSpPr/>
          <p:nvPr/>
        </p:nvSpPr>
        <p:spPr>
          <a:xfrm>
            <a:off x="477795" y="2407110"/>
            <a:ext cx="560173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C62186-C398-A340-815B-525C43B31430}"/>
              </a:ext>
            </a:extLst>
          </p:cNvPr>
          <p:cNvSpPr/>
          <p:nvPr/>
        </p:nvSpPr>
        <p:spPr>
          <a:xfrm>
            <a:off x="2803125" y="2407110"/>
            <a:ext cx="4106505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098549-B182-8A47-9E4A-39B77BA6EE2B}"/>
              </a:ext>
            </a:extLst>
          </p:cNvPr>
          <p:cNvSpPr/>
          <p:nvPr/>
        </p:nvSpPr>
        <p:spPr>
          <a:xfrm>
            <a:off x="1037968" y="2407110"/>
            <a:ext cx="1765158" cy="3822700"/>
          </a:xfrm>
          <a:prstGeom prst="rect">
            <a:avLst/>
          </a:prstGeom>
          <a:noFill/>
          <a:ln w="22225"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08E2CF-594F-4747-81ED-FA2C2B5E18F4}"/>
              </a:ext>
            </a:extLst>
          </p:cNvPr>
          <p:cNvSpPr txBox="1"/>
          <p:nvPr/>
        </p:nvSpPr>
        <p:spPr>
          <a:xfrm>
            <a:off x="7836309" y="2310580"/>
            <a:ext cx="350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Rule Based Machine Translation</a:t>
            </a:r>
          </a:p>
          <a:p>
            <a:pPr algn="ctr"/>
            <a:r>
              <a:rPr kumimoji="1" lang="en-US" altLang="ko-KR" dirty="0"/>
              <a:t>(RBMT)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3F4A33-B47D-0F4C-90AD-CE9C66B078BA}"/>
              </a:ext>
            </a:extLst>
          </p:cNvPr>
          <p:cNvSpPr txBox="1"/>
          <p:nvPr/>
        </p:nvSpPr>
        <p:spPr>
          <a:xfrm>
            <a:off x="7256206" y="3170498"/>
            <a:ext cx="2786340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/>
              <a:t>Source: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b="1" dirty="0"/>
              <a:t>나</a:t>
            </a:r>
            <a:r>
              <a:rPr kumimoji="1" lang="ko-KR" altLang="en-US" sz="1600" dirty="0"/>
              <a:t>는 학교에 가는 중이다</a:t>
            </a:r>
            <a:r>
              <a:rPr kumimoji="1" lang="en-US" altLang="ko-KR" sz="16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B932F8-4768-B74D-A573-30DDC5E19F8B}"/>
              </a:ext>
            </a:extLst>
          </p:cNvPr>
          <p:cNvSpPr txBox="1"/>
          <p:nvPr/>
        </p:nvSpPr>
        <p:spPr>
          <a:xfrm>
            <a:off x="7571047" y="386028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accent1"/>
                </a:solidFill>
              </a:rPr>
              <a:t>대명사</a:t>
            </a:r>
          </a:p>
        </p:txBody>
      </p:sp>
    </p:spTree>
    <p:extLst>
      <p:ext uri="{BB962C8B-B14F-4D97-AF65-F5344CB8AC3E}">
        <p14:creationId xmlns:p14="http://schemas.microsoft.com/office/powerpoint/2010/main" val="252835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97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Neural </a:t>
            </a:r>
            <a:r>
              <a:rPr kumimoji="1" lang="en-US" altLang="ko-KR" sz="2800" dirty="0">
                <a:solidFill>
                  <a:schemeClr val="accent1"/>
                </a:solidFill>
              </a:rPr>
              <a:t>Machine Translation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0" y="1290917"/>
            <a:ext cx="881914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신경망을 활용해 </a:t>
            </a:r>
            <a:r>
              <a:rPr lang="en-US" altLang="ko-KR" dirty="0">
                <a:solidFill>
                  <a:schemeClr val="accent1"/>
                </a:solidFill>
              </a:rPr>
              <a:t>Source Language</a:t>
            </a:r>
            <a:r>
              <a:rPr lang="ko-KR" altLang="en-US" dirty="0">
                <a:solidFill>
                  <a:schemeClr val="accent1"/>
                </a:solidFill>
              </a:rPr>
              <a:t>의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 err="1">
                <a:solidFill>
                  <a:schemeClr val="accent1"/>
                </a:solidFill>
              </a:rPr>
              <a:t>를</a:t>
            </a:r>
            <a:r>
              <a:rPr lang="en-US" altLang="ko-KR" dirty="0">
                <a:solidFill>
                  <a:schemeClr val="accent1"/>
                </a:solidFill>
              </a:rPr>
              <a:t> Target Language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>
                <a:solidFill>
                  <a:schemeClr val="accent1"/>
                </a:solidFill>
              </a:rPr>
              <a:t>로 번역하는 </a:t>
            </a:r>
            <a:r>
              <a:rPr lang="en-US" altLang="ko-KR" dirty="0">
                <a:solidFill>
                  <a:schemeClr val="accent1"/>
                </a:solidFill>
              </a:rPr>
              <a:t>Task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03FD03-E6E2-7341-9032-8F8ACD01E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30" y="2407110"/>
            <a:ext cx="6502400" cy="38227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EB6586-03B9-BA48-AC45-0DAE8BDECCBC}"/>
              </a:ext>
            </a:extLst>
          </p:cNvPr>
          <p:cNvSpPr/>
          <p:nvPr/>
        </p:nvSpPr>
        <p:spPr>
          <a:xfrm>
            <a:off x="477795" y="2407110"/>
            <a:ext cx="560173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C62186-C398-A340-815B-525C43B31430}"/>
              </a:ext>
            </a:extLst>
          </p:cNvPr>
          <p:cNvSpPr/>
          <p:nvPr/>
        </p:nvSpPr>
        <p:spPr>
          <a:xfrm>
            <a:off x="2803125" y="2407110"/>
            <a:ext cx="4106505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098549-B182-8A47-9E4A-39B77BA6EE2B}"/>
              </a:ext>
            </a:extLst>
          </p:cNvPr>
          <p:cNvSpPr/>
          <p:nvPr/>
        </p:nvSpPr>
        <p:spPr>
          <a:xfrm>
            <a:off x="1037968" y="2407110"/>
            <a:ext cx="1765158" cy="3822700"/>
          </a:xfrm>
          <a:prstGeom prst="rect">
            <a:avLst/>
          </a:prstGeom>
          <a:noFill/>
          <a:ln w="22225"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08E2CF-594F-4747-81ED-FA2C2B5E18F4}"/>
              </a:ext>
            </a:extLst>
          </p:cNvPr>
          <p:cNvSpPr txBox="1"/>
          <p:nvPr/>
        </p:nvSpPr>
        <p:spPr>
          <a:xfrm>
            <a:off x="7836309" y="2310580"/>
            <a:ext cx="350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Rule Based Machine Translation</a:t>
            </a:r>
          </a:p>
          <a:p>
            <a:pPr algn="ctr"/>
            <a:r>
              <a:rPr kumimoji="1" lang="en-US" altLang="ko-KR" dirty="0"/>
              <a:t>(RBMT)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3F4A33-B47D-0F4C-90AD-CE9C66B078BA}"/>
              </a:ext>
            </a:extLst>
          </p:cNvPr>
          <p:cNvSpPr txBox="1"/>
          <p:nvPr/>
        </p:nvSpPr>
        <p:spPr>
          <a:xfrm>
            <a:off x="7256206" y="3170498"/>
            <a:ext cx="2786340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/>
              <a:t>Source: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b="1" dirty="0"/>
              <a:t>나</a:t>
            </a:r>
            <a:r>
              <a:rPr kumimoji="1" lang="ko-KR" altLang="en-US" sz="1600" dirty="0"/>
              <a:t>는 학교에 가는 중이다</a:t>
            </a:r>
            <a:r>
              <a:rPr kumimoji="1" lang="en-US" altLang="ko-KR" sz="16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398B45-A1F5-284A-A640-095A68FD6897}"/>
              </a:ext>
            </a:extLst>
          </p:cNvPr>
          <p:cNvSpPr txBox="1"/>
          <p:nvPr/>
        </p:nvSpPr>
        <p:spPr>
          <a:xfrm>
            <a:off x="7493907" y="4857841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solidFill>
                  <a:srgbClr val="C00000"/>
                </a:solidFill>
              </a:rPr>
              <a:t>I (NP)</a:t>
            </a:r>
            <a:endParaRPr kumimoji="1"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1D5F36-E1B5-C949-9B8F-4CA0932A7483}"/>
              </a:ext>
            </a:extLst>
          </p:cNvPr>
          <p:cNvSpPr txBox="1"/>
          <p:nvPr/>
        </p:nvSpPr>
        <p:spPr>
          <a:xfrm>
            <a:off x="7571047" y="386028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accent1"/>
                </a:solidFill>
              </a:rPr>
              <a:t>대명사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A90C0B3-36DB-9B40-934F-321F2BCA06D2}"/>
              </a:ext>
            </a:extLst>
          </p:cNvPr>
          <p:cNvCxnSpPr>
            <a:cxnSpLocks/>
          </p:cNvCxnSpPr>
          <p:nvPr/>
        </p:nvCxnSpPr>
        <p:spPr>
          <a:xfrm>
            <a:off x="7836309" y="4170790"/>
            <a:ext cx="0" cy="627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136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97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Neural </a:t>
            </a:r>
            <a:r>
              <a:rPr kumimoji="1" lang="en-US" altLang="ko-KR" sz="2800" dirty="0">
                <a:solidFill>
                  <a:schemeClr val="accent1"/>
                </a:solidFill>
              </a:rPr>
              <a:t>Machine Translation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0" y="1290917"/>
            <a:ext cx="881914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신경망을 활용해 </a:t>
            </a:r>
            <a:r>
              <a:rPr lang="en-US" altLang="ko-KR" dirty="0">
                <a:solidFill>
                  <a:schemeClr val="accent1"/>
                </a:solidFill>
              </a:rPr>
              <a:t>Source Language</a:t>
            </a:r>
            <a:r>
              <a:rPr lang="ko-KR" altLang="en-US" dirty="0">
                <a:solidFill>
                  <a:schemeClr val="accent1"/>
                </a:solidFill>
              </a:rPr>
              <a:t>의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 err="1">
                <a:solidFill>
                  <a:schemeClr val="accent1"/>
                </a:solidFill>
              </a:rPr>
              <a:t>를</a:t>
            </a:r>
            <a:r>
              <a:rPr lang="en-US" altLang="ko-KR" dirty="0">
                <a:solidFill>
                  <a:schemeClr val="accent1"/>
                </a:solidFill>
              </a:rPr>
              <a:t> Target Language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>
                <a:solidFill>
                  <a:schemeClr val="accent1"/>
                </a:solidFill>
              </a:rPr>
              <a:t>로 번역하는 </a:t>
            </a:r>
            <a:r>
              <a:rPr lang="en-US" altLang="ko-KR" dirty="0">
                <a:solidFill>
                  <a:schemeClr val="accent1"/>
                </a:solidFill>
              </a:rPr>
              <a:t>Task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03FD03-E6E2-7341-9032-8F8ACD01E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30" y="2407110"/>
            <a:ext cx="6502400" cy="38227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EB6586-03B9-BA48-AC45-0DAE8BDECCBC}"/>
              </a:ext>
            </a:extLst>
          </p:cNvPr>
          <p:cNvSpPr/>
          <p:nvPr/>
        </p:nvSpPr>
        <p:spPr>
          <a:xfrm>
            <a:off x="477795" y="2407110"/>
            <a:ext cx="560173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C62186-C398-A340-815B-525C43B31430}"/>
              </a:ext>
            </a:extLst>
          </p:cNvPr>
          <p:cNvSpPr/>
          <p:nvPr/>
        </p:nvSpPr>
        <p:spPr>
          <a:xfrm>
            <a:off x="2803125" y="2407110"/>
            <a:ext cx="4106505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098549-B182-8A47-9E4A-39B77BA6EE2B}"/>
              </a:ext>
            </a:extLst>
          </p:cNvPr>
          <p:cNvSpPr/>
          <p:nvPr/>
        </p:nvSpPr>
        <p:spPr>
          <a:xfrm>
            <a:off x="1037968" y="2407110"/>
            <a:ext cx="1765158" cy="3822700"/>
          </a:xfrm>
          <a:prstGeom prst="rect">
            <a:avLst/>
          </a:prstGeom>
          <a:noFill/>
          <a:ln w="22225"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08E2CF-594F-4747-81ED-FA2C2B5E18F4}"/>
              </a:ext>
            </a:extLst>
          </p:cNvPr>
          <p:cNvSpPr txBox="1"/>
          <p:nvPr/>
        </p:nvSpPr>
        <p:spPr>
          <a:xfrm>
            <a:off x="7836309" y="2310580"/>
            <a:ext cx="350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Rule Based Machine Translation</a:t>
            </a:r>
          </a:p>
          <a:p>
            <a:pPr algn="ctr"/>
            <a:r>
              <a:rPr kumimoji="1" lang="en-US" altLang="ko-KR" dirty="0"/>
              <a:t>(RBMT)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3F4A33-B47D-0F4C-90AD-CE9C66B078BA}"/>
              </a:ext>
            </a:extLst>
          </p:cNvPr>
          <p:cNvSpPr txBox="1"/>
          <p:nvPr/>
        </p:nvSpPr>
        <p:spPr>
          <a:xfrm>
            <a:off x="7256206" y="3170498"/>
            <a:ext cx="2786340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/>
              <a:t>Source: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나</a:t>
            </a:r>
            <a:r>
              <a:rPr kumimoji="1" lang="ko-KR" altLang="en-US" sz="1600" b="1" dirty="0"/>
              <a:t>는</a:t>
            </a:r>
            <a:r>
              <a:rPr kumimoji="1" lang="ko-KR" altLang="en-US" sz="1600" dirty="0"/>
              <a:t> 학교에 가는 중이다</a:t>
            </a:r>
            <a:r>
              <a:rPr kumimoji="1" lang="en-US" altLang="ko-KR" sz="1600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1D5F36-E1B5-C949-9B8F-4CA0932A7483}"/>
              </a:ext>
            </a:extLst>
          </p:cNvPr>
          <p:cNvSpPr txBox="1"/>
          <p:nvPr/>
        </p:nvSpPr>
        <p:spPr>
          <a:xfrm>
            <a:off x="7698867" y="385972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accent1"/>
                </a:solidFill>
              </a:rPr>
              <a:t>조사</a:t>
            </a:r>
          </a:p>
        </p:txBody>
      </p:sp>
    </p:spTree>
    <p:extLst>
      <p:ext uri="{BB962C8B-B14F-4D97-AF65-F5344CB8AC3E}">
        <p14:creationId xmlns:p14="http://schemas.microsoft.com/office/powerpoint/2010/main" val="4238250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97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Neural </a:t>
            </a:r>
            <a:r>
              <a:rPr kumimoji="1" lang="en-US" altLang="ko-KR" sz="2800" dirty="0">
                <a:solidFill>
                  <a:schemeClr val="accent1"/>
                </a:solidFill>
              </a:rPr>
              <a:t>Machine Translation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0" y="1290917"/>
            <a:ext cx="881914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신경망을 활용해 </a:t>
            </a:r>
            <a:r>
              <a:rPr lang="en-US" altLang="ko-KR" dirty="0">
                <a:solidFill>
                  <a:schemeClr val="accent1"/>
                </a:solidFill>
              </a:rPr>
              <a:t>Source Language</a:t>
            </a:r>
            <a:r>
              <a:rPr lang="ko-KR" altLang="en-US" dirty="0">
                <a:solidFill>
                  <a:schemeClr val="accent1"/>
                </a:solidFill>
              </a:rPr>
              <a:t>의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 err="1">
                <a:solidFill>
                  <a:schemeClr val="accent1"/>
                </a:solidFill>
              </a:rPr>
              <a:t>를</a:t>
            </a:r>
            <a:r>
              <a:rPr lang="en-US" altLang="ko-KR" dirty="0">
                <a:solidFill>
                  <a:schemeClr val="accent1"/>
                </a:solidFill>
              </a:rPr>
              <a:t> Target Language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>
                <a:solidFill>
                  <a:schemeClr val="accent1"/>
                </a:solidFill>
              </a:rPr>
              <a:t>로 번역하는 </a:t>
            </a:r>
            <a:r>
              <a:rPr lang="en-US" altLang="ko-KR" dirty="0">
                <a:solidFill>
                  <a:schemeClr val="accent1"/>
                </a:solidFill>
              </a:rPr>
              <a:t>Task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03FD03-E6E2-7341-9032-8F8ACD01E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30" y="2407110"/>
            <a:ext cx="6502400" cy="38227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EB6586-03B9-BA48-AC45-0DAE8BDECCBC}"/>
              </a:ext>
            </a:extLst>
          </p:cNvPr>
          <p:cNvSpPr/>
          <p:nvPr/>
        </p:nvSpPr>
        <p:spPr>
          <a:xfrm>
            <a:off x="477795" y="2407110"/>
            <a:ext cx="560173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C62186-C398-A340-815B-525C43B31430}"/>
              </a:ext>
            </a:extLst>
          </p:cNvPr>
          <p:cNvSpPr/>
          <p:nvPr/>
        </p:nvSpPr>
        <p:spPr>
          <a:xfrm>
            <a:off x="2803125" y="2407110"/>
            <a:ext cx="4106505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098549-B182-8A47-9E4A-39B77BA6EE2B}"/>
              </a:ext>
            </a:extLst>
          </p:cNvPr>
          <p:cNvSpPr/>
          <p:nvPr/>
        </p:nvSpPr>
        <p:spPr>
          <a:xfrm>
            <a:off x="1037968" y="2407110"/>
            <a:ext cx="1765158" cy="3822700"/>
          </a:xfrm>
          <a:prstGeom prst="rect">
            <a:avLst/>
          </a:prstGeom>
          <a:noFill/>
          <a:ln w="22225"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08E2CF-594F-4747-81ED-FA2C2B5E18F4}"/>
              </a:ext>
            </a:extLst>
          </p:cNvPr>
          <p:cNvSpPr txBox="1"/>
          <p:nvPr/>
        </p:nvSpPr>
        <p:spPr>
          <a:xfrm>
            <a:off x="7836309" y="2310580"/>
            <a:ext cx="350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Rule Based Machine Translation</a:t>
            </a:r>
          </a:p>
          <a:p>
            <a:pPr algn="ctr"/>
            <a:r>
              <a:rPr kumimoji="1" lang="en-US" altLang="ko-KR" dirty="0"/>
              <a:t>(RBMT)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3F4A33-B47D-0F4C-90AD-CE9C66B078BA}"/>
              </a:ext>
            </a:extLst>
          </p:cNvPr>
          <p:cNvSpPr txBox="1"/>
          <p:nvPr/>
        </p:nvSpPr>
        <p:spPr>
          <a:xfrm>
            <a:off x="7256206" y="3170498"/>
            <a:ext cx="2786340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/>
              <a:t>Source: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나</a:t>
            </a:r>
            <a:r>
              <a:rPr kumimoji="1" lang="ko-KR" altLang="en-US" sz="1600" b="1" dirty="0"/>
              <a:t>는</a:t>
            </a:r>
            <a:r>
              <a:rPr kumimoji="1" lang="ko-KR" altLang="en-US" sz="1600" dirty="0"/>
              <a:t> 학교에 가는 중이다</a:t>
            </a:r>
            <a:r>
              <a:rPr kumimoji="1" lang="en-US" altLang="ko-KR" sz="1600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1D5F36-E1B5-C949-9B8F-4CA0932A7483}"/>
              </a:ext>
            </a:extLst>
          </p:cNvPr>
          <p:cNvSpPr txBox="1"/>
          <p:nvPr/>
        </p:nvSpPr>
        <p:spPr>
          <a:xfrm>
            <a:off x="7698867" y="385972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accent1"/>
                </a:solidFill>
              </a:rPr>
              <a:t>조사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C7DDD8-80BF-F640-AC00-DB13C76214DA}"/>
              </a:ext>
            </a:extLst>
          </p:cNvPr>
          <p:cNvSpPr txBox="1"/>
          <p:nvPr/>
        </p:nvSpPr>
        <p:spPr>
          <a:xfrm>
            <a:off x="7698867" y="4856335"/>
            <a:ext cx="1111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solidFill>
                  <a:srgbClr val="C00000"/>
                </a:solidFill>
              </a:rPr>
              <a:t>am (suffix)</a:t>
            </a:r>
            <a:endParaRPr kumimoji="1" lang="ko-KR" altLang="en-US" sz="1400" b="1" dirty="0">
              <a:solidFill>
                <a:srgbClr val="C0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3EBC30B-4B3D-0C41-8B1A-78E7DF02D8B5}"/>
              </a:ext>
            </a:extLst>
          </p:cNvPr>
          <p:cNvCxnSpPr>
            <a:cxnSpLocks/>
          </p:cNvCxnSpPr>
          <p:nvPr/>
        </p:nvCxnSpPr>
        <p:spPr>
          <a:xfrm>
            <a:off x="7939533" y="4169684"/>
            <a:ext cx="0" cy="627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552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97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Neural </a:t>
            </a:r>
            <a:r>
              <a:rPr kumimoji="1" lang="en-US" altLang="ko-KR" sz="2800" dirty="0">
                <a:solidFill>
                  <a:schemeClr val="accent1"/>
                </a:solidFill>
              </a:rPr>
              <a:t>Machine Translation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0" y="1290917"/>
            <a:ext cx="881914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신경망을 활용해 </a:t>
            </a:r>
            <a:r>
              <a:rPr lang="en-US" altLang="ko-KR" dirty="0">
                <a:solidFill>
                  <a:schemeClr val="accent1"/>
                </a:solidFill>
              </a:rPr>
              <a:t>Source Language</a:t>
            </a:r>
            <a:r>
              <a:rPr lang="ko-KR" altLang="en-US" dirty="0">
                <a:solidFill>
                  <a:schemeClr val="accent1"/>
                </a:solidFill>
              </a:rPr>
              <a:t>의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 err="1">
                <a:solidFill>
                  <a:schemeClr val="accent1"/>
                </a:solidFill>
              </a:rPr>
              <a:t>를</a:t>
            </a:r>
            <a:r>
              <a:rPr lang="en-US" altLang="ko-KR" dirty="0">
                <a:solidFill>
                  <a:schemeClr val="accent1"/>
                </a:solidFill>
              </a:rPr>
              <a:t> Target Language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>
                <a:solidFill>
                  <a:schemeClr val="accent1"/>
                </a:solidFill>
              </a:rPr>
              <a:t>로 번역하는 </a:t>
            </a:r>
            <a:r>
              <a:rPr lang="en-US" altLang="ko-KR" dirty="0">
                <a:solidFill>
                  <a:schemeClr val="accent1"/>
                </a:solidFill>
              </a:rPr>
              <a:t>Task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03FD03-E6E2-7341-9032-8F8ACD01E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30" y="2407110"/>
            <a:ext cx="6502400" cy="38227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EB6586-03B9-BA48-AC45-0DAE8BDECCBC}"/>
              </a:ext>
            </a:extLst>
          </p:cNvPr>
          <p:cNvSpPr/>
          <p:nvPr/>
        </p:nvSpPr>
        <p:spPr>
          <a:xfrm>
            <a:off x="477795" y="2407110"/>
            <a:ext cx="560173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C62186-C398-A340-815B-525C43B31430}"/>
              </a:ext>
            </a:extLst>
          </p:cNvPr>
          <p:cNvSpPr/>
          <p:nvPr/>
        </p:nvSpPr>
        <p:spPr>
          <a:xfrm>
            <a:off x="2803125" y="2407110"/>
            <a:ext cx="4106505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098549-B182-8A47-9E4A-39B77BA6EE2B}"/>
              </a:ext>
            </a:extLst>
          </p:cNvPr>
          <p:cNvSpPr/>
          <p:nvPr/>
        </p:nvSpPr>
        <p:spPr>
          <a:xfrm>
            <a:off x="1037968" y="2407110"/>
            <a:ext cx="1765158" cy="3822700"/>
          </a:xfrm>
          <a:prstGeom prst="rect">
            <a:avLst/>
          </a:prstGeom>
          <a:noFill/>
          <a:ln w="22225"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08E2CF-594F-4747-81ED-FA2C2B5E18F4}"/>
              </a:ext>
            </a:extLst>
          </p:cNvPr>
          <p:cNvSpPr txBox="1"/>
          <p:nvPr/>
        </p:nvSpPr>
        <p:spPr>
          <a:xfrm>
            <a:off x="7836309" y="2310580"/>
            <a:ext cx="350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Rule Based Machine Translation</a:t>
            </a:r>
          </a:p>
          <a:p>
            <a:pPr algn="ctr"/>
            <a:r>
              <a:rPr kumimoji="1" lang="en-US" altLang="ko-KR" dirty="0"/>
              <a:t>(RBMT)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3F4A33-B47D-0F4C-90AD-CE9C66B078BA}"/>
              </a:ext>
            </a:extLst>
          </p:cNvPr>
          <p:cNvSpPr txBox="1"/>
          <p:nvPr/>
        </p:nvSpPr>
        <p:spPr>
          <a:xfrm>
            <a:off x="7256206" y="3170498"/>
            <a:ext cx="2786340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/>
              <a:t>Source: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나는 </a:t>
            </a:r>
            <a:r>
              <a:rPr kumimoji="1" lang="ko-KR" altLang="en-US" sz="1600" b="1" dirty="0"/>
              <a:t>학교</a:t>
            </a:r>
            <a:r>
              <a:rPr kumimoji="1" lang="ko-KR" altLang="en-US" sz="1600" dirty="0"/>
              <a:t>에 가는 중이다</a:t>
            </a:r>
            <a:r>
              <a:rPr kumimoji="1" lang="en-US" altLang="ko-KR" sz="1600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1D5F36-E1B5-C949-9B8F-4CA0932A7483}"/>
              </a:ext>
            </a:extLst>
          </p:cNvPr>
          <p:cNvSpPr txBox="1"/>
          <p:nvPr/>
        </p:nvSpPr>
        <p:spPr>
          <a:xfrm>
            <a:off x="8041289" y="386157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accent1"/>
                </a:solidFill>
              </a:rPr>
              <a:t>명사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C7DDD8-80BF-F640-AC00-DB13C76214DA}"/>
              </a:ext>
            </a:extLst>
          </p:cNvPr>
          <p:cNvSpPr txBox="1"/>
          <p:nvPr/>
        </p:nvSpPr>
        <p:spPr>
          <a:xfrm>
            <a:off x="7857440" y="4854491"/>
            <a:ext cx="118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solidFill>
                  <a:srgbClr val="C00000"/>
                </a:solidFill>
              </a:rPr>
              <a:t>school (NP)</a:t>
            </a:r>
            <a:endParaRPr kumimoji="1" lang="ko-KR" altLang="en-US" sz="1400" b="1" dirty="0">
              <a:solidFill>
                <a:srgbClr val="C0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3EBC30B-4B3D-0C41-8B1A-78E7DF02D8B5}"/>
              </a:ext>
            </a:extLst>
          </p:cNvPr>
          <p:cNvCxnSpPr>
            <a:cxnSpLocks/>
          </p:cNvCxnSpPr>
          <p:nvPr/>
        </p:nvCxnSpPr>
        <p:spPr>
          <a:xfrm>
            <a:off x="8313159" y="4167505"/>
            <a:ext cx="0" cy="627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1997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97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Neural </a:t>
            </a:r>
            <a:r>
              <a:rPr kumimoji="1" lang="en-US" altLang="ko-KR" sz="2800" dirty="0">
                <a:solidFill>
                  <a:schemeClr val="accent1"/>
                </a:solidFill>
              </a:rPr>
              <a:t>Machine Translation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0" y="1290917"/>
            <a:ext cx="881914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신경망을 활용해 </a:t>
            </a:r>
            <a:r>
              <a:rPr lang="en-US" altLang="ko-KR" dirty="0">
                <a:solidFill>
                  <a:schemeClr val="accent1"/>
                </a:solidFill>
              </a:rPr>
              <a:t>Source Language</a:t>
            </a:r>
            <a:r>
              <a:rPr lang="ko-KR" altLang="en-US" dirty="0">
                <a:solidFill>
                  <a:schemeClr val="accent1"/>
                </a:solidFill>
              </a:rPr>
              <a:t>의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 err="1">
                <a:solidFill>
                  <a:schemeClr val="accent1"/>
                </a:solidFill>
              </a:rPr>
              <a:t>를</a:t>
            </a:r>
            <a:r>
              <a:rPr lang="en-US" altLang="ko-KR" dirty="0">
                <a:solidFill>
                  <a:schemeClr val="accent1"/>
                </a:solidFill>
              </a:rPr>
              <a:t> Target Language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>
                <a:solidFill>
                  <a:schemeClr val="accent1"/>
                </a:solidFill>
              </a:rPr>
              <a:t>로 번역하는 </a:t>
            </a:r>
            <a:r>
              <a:rPr lang="en-US" altLang="ko-KR" dirty="0">
                <a:solidFill>
                  <a:schemeClr val="accent1"/>
                </a:solidFill>
              </a:rPr>
              <a:t>Task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03FD03-E6E2-7341-9032-8F8ACD01E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30" y="2407110"/>
            <a:ext cx="6502400" cy="38227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EB6586-03B9-BA48-AC45-0DAE8BDECCBC}"/>
              </a:ext>
            </a:extLst>
          </p:cNvPr>
          <p:cNvSpPr/>
          <p:nvPr/>
        </p:nvSpPr>
        <p:spPr>
          <a:xfrm>
            <a:off x="477795" y="2407110"/>
            <a:ext cx="560173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C62186-C398-A340-815B-525C43B31430}"/>
              </a:ext>
            </a:extLst>
          </p:cNvPr>
          <p:cNvSpPr/>
          <p:nvPr/>
        </p:nvSpPr>
        <p:spPr>
          <a:xfrm>
            <a:off x="2803125" y="2407110"/>
            <a:ext cx="4106505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098549-B182-8A47-9E4A-39B77BA6EE2B}"/>
              </a:ext>
            </a:extLst>
          </p:cNvPr>
          <p:cNvSpPr/>
          <p:nvPr/>
        </p:nvSpPr>
        <p:spPr>
          <a:xfrm>
            <a:off x="1037968" y="2407110"/>
            <a:ext cx="1765158" cy="3822700"/>
          </a:xfrm>
          <a:prstGeom prst="rect">
            <a:avLst/>
          </a:prstGeom>
          <a:noFill/>
          <a:ln w="22225"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08E2CF-594F-4747-81ED-FA2C2B5E18F4}"/>
              </a:ext>
            </a:extLst>
          </p:cNvPr>
          <p:cNvSpPr txBox="1"/>
          <p:nvPr/>
        </p:nvSpPr>
        <p:spPr>
          <a:xfrm>
            <a:off x="7836309" y="2310580"/>
            <a:ext cx="350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Rule Based Machine Translation</a:t>
            </a:r>
          </a:p>
          <a:p>
            <a:pPr algn="ctr"/>
            <a:r>
              <a:rPr kumimoji="1" lang="en-US" altLang="ko-KR" dirty="0"/>
              <a:t>(RBMT)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3F4A33-B47D-0F4C-90AD-CE9C66B078BA}"/>
              </a:ext>
            </a:extLst>
          </p:cNvPr>
          <p:cNvSpPr txBox="1"/>
          <p:nvPr/>
        </p:nvSpPr>
        <p:spPr>
          <a:xfrm>
            <a:off x="7256206" y="3170498"/>
            <a:ext cx="2786340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/>
              <a:t>Source: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나는 학교</a:t>
            </a:r>
            <a:r>
              <a:rPr kumimoji="1" lang="ko-KR" altLang="en-US" sz="1600" b="1" dirty="0"/>
              <a:t>에</a:t>
            </a:r>
            <a:r>
              <a:rPr kumimoji="1" lang="ko-KR" altLang="en-US" sz="1600" dirty="0"/>
              <a:t> 가는 중이다</a:t>
            </a:r>
            <a:r>
              <a:rPr kumimoji="1" lang="en-US" altLang="ko-KR" sz="1600" dirty="0"/>
              <a:t>.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3EBC30B-4B3D-0C41-8B1A-78E7DF02D8B5}"/>
              </a:ext>
            </a:extLst>
          </p:cNvPr>
          <p:cNvCxnSpPr>
            <a:cxnSpLocks/>
          </p:cNvCxnSpPr>
          <p:nvPr/>
        </p:nvCxnSpPr>
        <p:spPr>
          <a:xfrm>
            <a:off x="8591654" y="4169348"/>
            <a:ext cx="0" cy="627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F1CE682-49F9-FA4E-841E-0B2F31F4F04D}"/>
              </a:ext>
            </a:extLst>
          </p:cNvPr>
          <p:cNvSpPr txBox="1"/>
          <p:nvPr/>
        </p:nvSpPr>
        <p:spPr>
          <a:xfrm>
            <a:off x="8477694" y="3809763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solidFill>
                  <a:schemeClr val="accent1"/>
                </a:solidFill>
              </a:rPr>
              <a:t>…</a:t>
            </a:r>
            <a:endParaRPr kumimoji="1"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A0D52E-50F0-444E-846A-F9CDF7ACAB81}"/>
              </a:ext>
            </a:extLst>
          </p:cNvPr>
          <p:cNvSpPr txBox="1"/>
          <p:nvPr/>
        </p:nvSpPr>
        <p:spPr>
          <a:xfrm>
            <a:off x="8245245" y="4848444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solidFill>
                  <a:srgbClr val="C00000"/>
                </a:solidFill>
              </a:rPr>
              <a:t>… (…)</a:t>
            </a:r>
            <a:endParaRPr kumimoji="1" lang="ko-KR" altLang="en-US" sz="1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167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97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Neural </a:t>
            </a:r>
            <a:r>
              <a:rPr kumimoji="1" lang="en-US" altLang="ko-KR" sz="2800" dirty="0">
                <a:solidFill>
                  <a:schemeClr val="accent1"/>
                </a:solidFill>
              </a:rPr>
              <a:t>Machine Translation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0" y="1290917"/>
            <a:ext cx="881914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신경망을 활용해 </a:t>
            </a:r>
            <a:r>
              <a:rPr lang="en-US" altLang="ko-KR" dirty="0">
                <a:solidFill>
                  <a:schemeClr val="accent1"/>
                </a:solidFill>
              </a:rPr>
              <a:t>Source Language</a:t>
            </a:r>
            <a:r>
              <a:rPr lang="ko-KR" altLang="en-US" dirty="0">
                <a:solidFill>
                  <a:schemeClr val="accent1"/>
                </a:solidFill>
              </a:rPr>
              <a:t>의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 err="1">
                <a:solidFill>
                  <a:schemeClr val="accent1"/>
                </a:solidFill>
              </a:rPr>
              <a:t>를</a:t>
            </a:r>
            <a:r>
              <a:rPr lang="en-US" altLang="ko-KR" dirty="0">
                <a:solidFill>
                  <a:schemeClr val="accent1"/>
                </a:solidFill>
              </a:rPr>
              <a:t> Target Language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>
                <a:solidFill>
                  <a:schemeClr val="accent1"/>
                </a:solidFill>
              </a:rPr>
              <a:t>로 번역하는 </a:t>
            </a:r>
            <a:r>
              <a:rPr lang="en-US" altLang="ko-KR" dirty="0">
                <a:solidFill>
                  <a:schemeClr val="accent1"/>
                </a:solidFill>
              </a:rPr>
              <a:t>Task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03FD03-E6E2-7341-9032-8F8ACD01E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30" y="2407110"/>
            <a:ext cx="6502400" cy="38227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EB6586-03B9-BA48-AC45-0DAE8BDECCBC}"/>
              </a:ext>
            </a:extLst>
          </p:cNvPr>
          <p:cNvSpPr/>
          <p:nvPr/>
        </p:nvSpPr>
        <p:spPr>
          <a:xfrm>
            <a:off x="477795" y="2407110"/>
            <a:ext cx="560173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C62186-C398-A340-815B-525C43B31430}"/>
              </a:ext>
            </a:extLst>
          </p:cNvPr>
          <p:cNvSpPr/>
          <p:nvPr/>
        </p:nvSpPr>
        <p:spPr>
          <a:xfrm>
            <a:off x="2803125" y="2407110"/>
            <a:ext cx="4106505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098549-B182-8A47-9E4A-39B77BA6EE2B}"/>
              </a:ext>
            </a:extLst>
          </p:cNvPr>
          <p:cNvSpPr/>
          <p:nvPr/>
        </p:nvSpPr>
        <p:spPr>
          <a:xfrm>
            <a:off x="1037968" y="2407110"/>
            <a:ext cx="1765158" cy="3822700"/>
          </a:xfrm>
          <a:prstGeom prst="rect">
            <a:avLst/>
          </a:prstGeom>
          <a:noFill/>
          <a:ln w="22225"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08E2CF-594F-4747-81ED-FA2C2B5E18F4}"/>
              </a:ext>
            </a:extLst>
          </p:cNvPr>
          <p:cNvSpPr txBox="1"/>
          <p:nvPr/>
        </p:nvSpPr>
        <p:spPr>
          <a:xfrm>
            <a:off x="7836309" y="2310580"/>
            <a:ext cx="350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Rule Based Machine Translation</a:t>
            </a:r>
          </a:p>
          <a:p>
            <a:pPr algn="ctr"/>
            <a:r>
              <a:rPr kumimoji="1" lang="en-US" altLang="ko-KR" dirty="0"/>
              <a:t>(RBMT)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3F4A33-B47D-0F4C-90AD-CE9C66B078BA}"/>
              </a:ext>
            </a:extLst>
          </p:cNvPr>
          <p:cNvSpPr txBox="1"/>
          <p:nvPr/>
        </p:nvSpPr>
        <p:spPr>
          <a:xfrm>
            <a:off x="7256206" y="3170498"/>
            <a:ext cx="2786340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/>
              <a:t>Source: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나는 학교에 </a:t>
            </a:r>
            <a:r>
              <a:rPr kumimoji="1" lang="ko-KR" altLang="en-US" sz="1600" b="1" dirty="0"/>
              <a:t>가는</a:t>
            </a:r>
            <a:r>
              <a:rPr kumimoji="1" lang="ko-KR" altLang="en-US" sz="1600" dirty="0"/>
              <a:t> 중이다</a:t>
            </a:r>
            <a:r>
              <a:rPr kumimoji="1" lang="en-US" altLang="ko-KR" sz="1600" dirty="0"/>
              <a:t>.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3EBC30B-4B3D-0C41-8B1A-78E7DF02D8B5}"/>
              </a:ext>
            </a:extLst>
          </p:cNvPr>
          <p:cNvCxnSpPr>
            <a:cxnSpLocks/>
          </p:cNvCxnSpPr>
          <p:nvPr/>
        </p:nvCxnSpPr>
        <p:spPr>
          <a:xfrm>
            <a:off x="8975112" y="4159515"/>
            <a:ext cx="0" cy="627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7656BC9-F91E-3343-A234-0ACDA4E44E56}"/>
              </a:ext>
            </a:extLst>
          </p:cNvPr>
          <p:cNvSpPr txBox="1"/>
          <p:nvPr/>
        </p:nvSpPr>
        <p:spPr>
          <a:xfrm>
            <a:off x="8829258" y="3829428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solidFill>
                  <a:schemeClr val="accent1"/>
                </a:solidFill>
              </a:rPr>
              <a:t>…</a:t>
            </a:r>
            <a:endParaRPr kumimoji="1"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EBD3C2-7810-4E47-A621-A2E0184C7D3E}"/>
              </a:ext>
            </a:extLst>
          </p:cNvPr>
          <p:cNvSpPr txBox="1"/>
          <p:nvPr/>
        </p:nvSpPr>
        <p:spPr>
          <a:xfrm>
            <a:off x="8687830" y="4832896"/>
            <a:ext cx="692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C00000"/>
                </a:solidFill>
              </a:rPr>
              <a:t>… (…)</a:t>
            </a:r>
            <a:endParaRPr kumimoji="1" lang="ko-KR" altLang="en-US" sz="1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87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97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Neural </a:t>
            </a:r>
            <a:r>
              <a:rPr kumimoji="1" lang="en-US" altLang="ko-KR" sz="2800" dirty="0">
                <a:solidFill>
                  <a:schemeClr val="accent1"/>
                </a:solidFill>
              </a:rPr>
              <a:t>Machine Translation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0" y="1290917"/>
            <a:ext cx="881914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신경망을 활용해 </a:t>
            </a:r>
            <a:r>
              <a:rPr lang="en-US" altLang="ko-KR" dirty="0">
                <a:solidFill>
                  <a:schemeClr val="accent1"/>
                </a:solidFill>
              </a:rPr>
              <a:t>Source Language</a:t>
            </a:r>
            <a:r>
              <a:rPr lang="ko-KR" altLang="en-US" dirty="0">
                <a:solidFill>
                  <a:schemeClr val="accent1"/>
                </a:solidFill>
              </a:rPr>
              <a:t>의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 err="1">
                <a:solidFill>
                  <a:schemeClr val="accent1"/>
                </a:solidFill>
              </a:rPr>
              <a:t>를</a:t>
            </a:r>
            <a:r>
              <a:rPr lang="en-US" altLang="ko-KR" dirty="0">
                <a:solidFill>
                  <a:schemeClr val="accent1"/>
                </a:solidFill>
              </a:rPr>
              <a:t> Target Language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>
                <a:solidFill>
                  <a:schemeClr val="accent1"/>
                </a:solidFill>
              </a:rPr>
              <a:t>로 번역하는 </a:t>
            </a:r>
            <a:r>
              <a:rPr lang="en-US" altLang="ko-KR" dirty="0">
                <a:solidFill>
                  <a:schemeClr val="accent1"/>
                </a:solidFill>
              </a:rPr>
              <a:t>Task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03FD03-E6E2-7341-9032-8F8ACD01E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30" y="2407110"/>
            <a:ext cx="6502400" cy="38227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EB6586-03B9-BA48-AC45-0DAE8BDECCBC}"/>
              </a:ext>
            </a:extLst>
          </p:cNvPr>
          <p:cNvSpPr/>
          <p:nvPr/>
        </p:nvSpPr>
        <p:spPr>
          <a:xfrm>
            <a:off x="477795" y="2407110"/>
            <a:ext cx="560173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C62186-C398-A340-815B-525C43B31430}"/>
              </a:ext>
            </a:extLst>
          </p:cNvPr>
          <p:cNvSpPr/>
          <p:nvPr/>
        </p:nvSpPr>
        <p:spPr>
          <a:xfrm>
            <a:off x="2803125" y="2407110"/>
            <a:ext cx="4106505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098549-B182-8A47-9E4A-39B77BA6EE2B}"/>
              </a:ext>
            </a:extLst>
          </p:cNvPr>
          <p:cNvSpPr/>
          <p:nvPr/>
        </p:nvSpPr>
        <p:spPr>
          <a:xfrm>
            <a:off x="1037968" y="2407110"/>
            <a:ext cx="1765158" cy="3822700"/>
          </a:xfrm>
          <a:prstGeom prst="rect">
            <a:avLst/>
          </a:prstGeom>
          <a:noFill/>
          <a:ln w="22225"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08E2CF-594F-4747-81ED-FA2C2B5E18F4}"/>
              </a:ext>
            </a:extLst>
          </p:cNvPr>
          <p:cNvSpPr txBox="1"/>
          <p:nvPr/>
        </p:nvSpPr>
        <p:spPr>
          <a:xfrm>
            <a:off x="7836309" y="2310580"/>
            <a:ext cx="350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Rule Based Machine Translation</a:t>
            </a:r>
          </a:p>
          <a:p>
            <a:pPr algn="ctr"/>
            <a:r>
              <a:rPr kumimoji="1" lang="en-US" altLang="ko-KR" dirty="0"/>
              <a:t>(RBMT)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3F4A33-B47D-0F4C-90AD-CE9C66B078BA}"/>
              </a:ext>
            </a:extLst>
          </p:cNvPr>
          <p:cNvSpPr txBox="1"/>
          <p:nvPr/>
        </p:nvSpPr>
        <p:spPr>
          <a:xfrm>
            <a:off x="7256206" y="3170498"/>
            <a:ext cx="2786340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/>
              <a:t>Source: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나는 학교에 가는 </a:t>
            </a:r>
            <a:r>
              <a:rPr kumimoji="1" lang="ko-KR" altLang="en-US" sz="1600" b="1" dirty="0"/>
              <a:t>중이다</a:t>
            </a:r>
            <a:r>
              <a:rPr kumimoji="1" lang="en-US" altLang="ko-KR" sz="1600" b="1" dirty="0"/>
              <a:t>.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3EBC30B-4B3D-0C41-8B1A-78E7DF02D8B5}"/>
              </a:ext>
            </a:extLst>
          </p:cNvPr>
          <p:cNvCxnSpPr>
            <a:cxnSpLocks/>
          </p:cNvCxnSpPr>
          <p:nvPr/>
        </p:nvCxnSpPr>
        <p:spPr>
          <a:xfrm>
            <a:off x="9565048" y="4130018"/>
            <a:ext cx="0" cy="627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F61D1D3-C2F5-0C43-A69B-700AD4C514B2}"/>
              </a:ext>
            </a:extLst>
          </p:cNvPr>
          <p:cNvSpPr txBox="1"/>
          <p:nvPr/>
        </p:nvSpPr>
        <p:spPr>
          <a:xfrm>
            <a:off x="9451088" y="3790099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solidFill>
                  <a:schemeClr val="accent1"/>
                </a:solidFill>
              </a:rPr>
              <a:t>…</a:t>
            </a:r>
            <a:endParaRPr kumimoji="1"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806E48-8BAC-0949-A93E-976350A1141B}"/>
              </a:ext>
            </a:extLst>
          </p:cNvPr>
          <p:cNvSpPr txBox="1"/>
          <p:nvPr/>
        </p:nvSpPr>
        <p:spPr>
          <a:xfrm>
            <a:off x="9218639" y="4828780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solidFill>
                  <a:srgbClr val="C00000"/>
                </a:solidFill>
              </a:rPr>
              <a:t>… (…)</a:t>
            </a:r>
            <a:endParaRPr kumimoji="1" lang="ko-KR" altLang="en-US" sz="1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688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738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Text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Generation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34D1EB-9B54-0348-A8CF-99F8FE7894E0}"/>
              </a:ext>
            </a:extLst>
          </p:cNvPr>
          <p:cNvSpPr txBox="1"/>
          <p:nvPr/>
        </p:nvSpPr>
        <p:spPr>
          <a:xfrm>
            <a:off x="407231" y="1290917"/>
            <a:ext cx="7329310" cy="332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What is Text Generation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What is Neural Machine Translation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Papers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Sequence to Sequence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How do we evaluate?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Neural Machine Translation Dataset</a:t>
            </a:r>
          </a:p>
        </p:txBody>
      </p:sp>
    </p:spTree>
    <p:extLst>
      <p:ext uri="{BB962C8B-B14F-4D97-AF65-F5344CB8AC3E}">
        <p14:creationId xmlns:p14="http://schemas.microsoft.com/office/powerpoint/2010/main" val="2699404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97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Neural </a:t>
            </a:r>
            <a:r>
              <a:rPr kumimoji="1" lang="en-US" altLang="ko-KR" sz="2800" dirty="0">
                <a:solidFill>
                  <a:schemeClr val="accent1"/>
                </a:solidFill>
              </a:rPr>
              <a:t>Machine Translation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0" y="1290917"/>
            <a:ext cx="881914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신경망을 활용해 </a:t>
            </a:r>
            <a:r>
              <a:rPr lang="en-US" altLang="ko-KR" dirty="0">
                <a:solidFill>
                  <a:schemeClr val="accent1"/>
                </a:solidFill>
              </a:rPr>
              <a:t>Source Language</a:t>
            </a:r>
            <a:r>
              <a:rPr lang="ko-KR" altLang="en-US" dirty="0">
                <a:solidFill>
                  <a:schemeClr val="accent1"/>
                </a:solidFill>
              </a:rPr>
              <a:t>의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 err="1">
                <a:solidFill>
                  <a:schemeClr val="accent1"/>
                </a:solidFill>
              </a:rPr>
              <a:t>를</a:t>
            </a:r>
            <a:r>
              <a:rPr lang="en-US" altLang="ko-KR" dirty="0">
                <a:solidFill>
                  <a:schemeClr val="accent1"/>
                </a:solidFill>
              </a:rPr>
              <a:t> Target Language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>
                <a:solidFill>
                  <a:schemeClr val="accent1"/>
                </a:solidFill>
              </a:rPr>
              <a:t>로 번역하는 </a:t>
            </a:r>
            <a:r>
              <a:rPr lang="en-US" altLang="ko-KR" dirty="0">
                <a:solidFill>
                  <a:schemeClr val="accent1"/>
                </a:solidFill>
              </a:rPr>
              <a:t>Task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03FD03-E6E2-7341-9032-8F8ACD01E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30" y="2407110"/>
            <a:ext cx="6502400" cy="38227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EB6586-03B9-BA48-AC45-0DAE8BDECCBC}"/>
              </a:ext>
            </a:extLst>
          </p:cNvPr>
          <p:cNvSpPr/>
          <p:nvPr/>
        </p:nvSpPr>
        <p:spPr>
          <a:xfrm>
            <a:off x="477795" y="2407110"/>
            <a:ext cx="560173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C62186-C398-A340-815B-525C43B31430}"/>
              </a:ext>
            </a:extLst>
          </p:cNvPr>
          <p:cNvSpPr/>
          <p:nvPr/>
        </p:nvSpPr>
        <p:spPr>
          <a:xfrm>
            <a:off x="2803125" y="2407110"/>
            <a:ext cx="4106505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098549-B182-8A47-9E4A-39B77BA6EE2B}"/>
              </a:ext>
            </a:extLst>
          </p:cNvPr>
          <p:cNvSpPr/>
          <p:nvPr/>
        </p:nvSpPr>
        <p:spPr>
          <a:xfrm>
            <a:off x="1037968" y="2407110"/>
            <a:ext cx="1765158" cy="3822700"/>
          </a:xfrm>
          <a:prstGeom prst="rect">
            <a:avLst/>
          </a:prstGeom>
          <a:noFill/>
          <a:ln w="22225"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08E2CF-594F-4747-81ED-FA2C2B5E18F4}"/>
              </a:ext>
            </a:extLst>
          </p:cNvPr>
          <p:cNvSpPr txBox="1"/>
          <p:nvPr/>
        </p:nvSpPr>
        <p:spPr>
          <a:xfrm>
            <a:off x="7836309" y="2310580"/>
            <a:ext cx="350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Rule Based Machine Translation</a:t>
            </a:r>
          </a:p>
          <a:p>
            <a:pPr algn="ctr"/>
            <a:r>
              <a:rPr kumimoji="1" lang="en-US" altLang="ko-KR" dirty="0"/>
              <a:t>(RBMT)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3F4A33-B47D-0F4C-90AD-CE9C66B078BA}"/>
              </a:ext>
            </a:extLst>
          </p:cNvPr>
          <p:cNvSpPr txBox="1"/>
          <p:nvPr/>
        </p:nvSpPr>
        <p:spPr>
          <a:xfrm>
            <a:off x="7256206" y="3170498"/>
            <a:ext cx="2786340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/>
              <a:t>Source: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나는 학교에 가는 중이다</a:t>
            </a:r>
            <a:r>
              <a:rPr kumimoji="1" lang="en-US" altLang="ko-KR" sz="16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14BCBD-B2EB-AB48-A481-542D561A4C8A}"/>
              </a:ext>
            </a:extLst>
          </p:cNvPr>
          <p:cNvSpPr txBox="1"/>
          <p:nvPr/>
        </p:nvSpPr>
        <p:spPr>
          <a:xfrm>
            <a:off x="7843242" y="4883749"/>
            <a:ext cx="1977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solidFill>
                  <a:srgbClr val="C00000"/>
                </a:solidFill>
              </a:rPr>
              <a:t>I am going to school</a:t>
            </a:r>
            <a:endParaRPr kumimoji="1" lang="ko-KR" altLang="en-US" sz="1400" b="1" dirty="0">
              <a:solidFill>
                <a:srgbClr val="C0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1A54493-49E0-8A40-9EF7-1C56952A9477}"/>
              </a:ext>
            </a:extLst>
          </p:cNvPr>
          <p:cNvCxnSpPr>
            <a:cxnSpLocks/>
          </p:cNvCxnSpPr>
          <p:nvPr/>
        </p:nvCxnSpPr>
        <p:spPr>
          <a:xfrm>
            <a:off x="8696617" y="4130355"/>
            <a:ext cx="0" cy="627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081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97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Neural </a:t>
            </a:r>
            <a:r>
              <a:rPr kumimoji="1" lang="en-US" altLang="ko-KR" sz="2800" dirty="0">
                <a:solidFill>
                  <a:schemeClr val="accent1"/>
                </a:solidFill>
              </a:rPr>
              <a:t>Machine Translation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0" y="1290917"/>
            <a:ext cx="881914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신경망을 활용해 </a:t>
            </a:r>
            <a:r>
              <a:rPr lang="en-US" altLang="ko-KR" dirty="0">
                <a:solidFill>
                  <a:schemeClr val="accent1"/>
                </a:solidFill>
              </a:rPr>
              <a:t>Source Language</a:t>
            </a:r>
            <a:r>
              <a:rPr lang="ko-KR" altLang="en-US" dirty="0">
                <a:solidFill>
                  <a:schemeClr val="accent1"/>
                </a:solidFill>
              </a:rPr>
              <a:t>의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 err="1">
                <a:solidFill>
                  <a:schemeClr val="accent1"/>
                </a:solidFill>
              </a:rPr>
              <a:t>를</a:t>
            </a:r>
            <a:r>
              <a:rPr lang="en-US" altLang="ko-KR" dirty="0">
                <a:solidFill>
                  <a:schemeClr val="accent1"/>
                </a:solidFill>
              </a:rPr>
              <a:t> Target Language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>
                <a:solidFill>
                  <a:schemeClr val="accent1"/>
                </a:solidFill>
              </a:rPr>
              <a:t>로 번역하는 </a:t>
            </a:r>
            <a:r>
              <a:rPr lang="en-US" altLang="ko-KR" dirty="0">
                <a:solidFill>
                  <a:schemeClr val="accent1"/>
                </a:solidFill>
              </a:rPr>
              <a:t>Task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03FD03-E6E2-7341-9032-8F8ACD01E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30" y="2407110"/>
            <a:ext cx="6502400" cy="38227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EB6586-03B9-BA48-AC45-0DAE8BDECCBC}"/>
              </a:ext>
            </a:extLst>
          </p:cNvPr>
          <p:cNvSpPr/>
          <p:nvPr/>
        </p:nvSpPr>
        <p:spPr>
          <a:xfrm>
            <a:off x="477795" y="2407110"/>
            <a:ext cx="560173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C62186-C398-A340-815B-525C43B31430}"/>
              </a:ext>
            </a:extLst>
          </p:cNvPr>
          <p:cNvSpPr/>
          <p:nvPr/>
        </p:nvSpPr>
        <p:spPr>
          <a:xfrm>
            <a:off x="2803125" y="2407110"/>
            <a:ext cx="4106505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098549-B182-8A47-9E4A-39B77BA6EE2B}"/>
              </a:ext>
            </a:extLst>
          </p:cNvPr>
          <p:cNvSpPr/>
          <p:nvPr/>
        </p:nvSpPr>
        <p:spPr>
          <a:xfrm>
            <a:off x="1037968" y="2407110"/>
            <a:ext cx="1765158" cy="3822700"/>
          </a:xfrm>
          <a:prstGeom prst="rect">
            <a:avLst/>
          </a:prstGeom>
          <a:noFill/>
          <a:ln w="22225"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08E2CF-594F-4747-81ED-FA2C2B5E18F4}"/>
              </a:ext>
            </a:extLst>
          </p:cNvPr>
          <p:cNvSpPr txBox="1"/>
          <p:nvPr/>
        </p:nvSpPr>
        <p:spPr>
          <a:xfrm>
            <a:off x="7836309" y="2310580"/>
            <a:ext cx="350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Rule Based Machine Translation</a:t>
            </a:r>
          </a:p>
          <a:p>
            <a:pPr algn="ctr"/>
            <a:r>
              <a:rPr kumimoji="1" lang="en-US" altLang="ko-KR" dirty="0"/>
              <a:t>(RBMT)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3F4A33-B47D-0F4C-90AD-CE9C66B078BA}"/>
              </a:ext>
            </a:extLst>
          </p:cNvPr>
          <p:cNvSpPr txBox="1"/>
          <p:nvPr/>
        </p:nvSpPr>
        <p:spPr>
          <a:xfrm>
            <a:off x="7256206" y="3170498"/>
            <a:ext cx="2786340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/>
              <a:t>Source: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나는 학교에 가는 중이다</a:t>
            </a:r>
            <a:r>
              <a:rPr kumimoji="1" lang="en-US" altLang="ko-KR" sz="16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14BCBD-B2EB-AB48-A481-542D561A4C8A}"/>
              </a:ext>
            </a:extLst>
          </p:cNvPr>
          <p:cNvSpPr txBox="1"/>
          <p:nvPr/>
        </p:nvSpPr>
        <p:spPr>
          <a:xfrm>
            <a:off x="7843242" y="4883749"/>
            <a:ext cx="1977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solidFill>
                  <a:srgbClr val="C00000"/>
                </a:solidFill>
              </a:rPr>
              <a:t>I am going to school</a:t>
            </a:r>
            <a:endParaRPr kumimoji="1" lang="ko-KR" altLang="en-US" sz="1400" b="1" dirty="0">
              <a:solidFill>
                <a:srgbClr val="C0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1A54493-49E0-8A40-9EF7-1C56952A9477}"/>
              </a:ext>
            </a:extLst>
          </p:cNvPr>
          <p:cNvCxnSpPr>
            <a:cxnSpLocks/>
          </p:cNvCxnSpPr>
          <p:nvPr/>
        </p:nvCxnSpPr>
        <p:spPr>
          <a:xfrm>
            <a:off x="8696617" y="4130355"/>
            <a:ext cx="0" cy="627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1B0CCD93-3FE7-8840-AFF4-AF8B78984C25}"/>
              </a:ext>
            </a:extLst>
          </p:cNvPr>
          <p:cNvCxnSpPr>
            <a:cxnSpLocks/>
          </p:cNvCxnSpPr>
          <p:nvPr/>
        </p:nvCxnSpPr>
        <p:spPr>
          <a:xfrm flipV="1">
            <a:off x="7836309" y="4883749"/>
            <a:ext cx="1984590" cy="3077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4739D80-7F11-024B-B916-975CF5BEE95C}"/>
              </a:ext>
            </a:extLst>
          </p:cNvPr>
          <p:cNvCxnSpPr>
            <a:cxnSpLocks/>
          </p:cNvCxnSpPr>
          <p:nvPr/>
        </p:nvCxnSpPr>
        <p:spPr>
          <a:xfrm>
            <a:off x="7836309" y="4884294"/>
            <a:ext cx="1984590" cy="3072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602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97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Neural </a:t>
            </a:r>
            <a:r>
              <a:rPr kumimoji="1" lang="en-US" altLang="ko-KR" sz="2800" dirty="0">
                <a:solidFill>
                  <a:schemeClr val="accent1"/>
                </a:solidFill>
              </a:rPr>
              <a:t>Machine Translation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0" y="1290917"/>
            <a:ext cx="881914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신경망을 활용해 </a:t>
            </a:r>
            <a:r>
              <a:rPr lang="en-US" altLang="ko-KR" dirty="0">
                <a:solidFill>
                  <a:schemeClr val="accent1"/>
                </a:solidFill>
              </a:rPr>
              <a:t>Source Language</a:t>
            </a:r>
            <a:r>
              <a:rPr lang="ko-KR" altLang="en-US" dirty="0">
                <a:solidFill>
                  <a:schemeClr val="accent1"/>
                </a:solidFill>
              </a:rPr>
              <a:t>의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 err="1">
                <a:solidFill>
                  <a:schemeClr val="accent1"/>
                </a:solidFill>
              </a:rPr>
              <a:t>를</a:t>
            </a:r>
            <a:r>
              <a:rPr lang="en-US" altLang="ko-KR" dirty="0">
                <a:solidFill>
                  <a:schemeClr val="accent1"/>
                </a:solidFill>
              </a:rPr>
              <a:t> Target Language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>
                <a:solidFill>
                  <a:schemeClr val="accent1"/>
                </a:solidFill>
              </a:rPr>
              <a:t>로 번역하는 </a:t>
            </a:r>
            <a:r>
              <a:rPr lang="en-US" altLang="ko-KR" dirty="0">
                <a:solidFill>
                  <a:schemeClr val="accent1"/>
                </a:solidFill>
              </a:rPr>
              <a:t>Task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03FD03-E6E2-7341-9032-8F8ACD01E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30" y="2407110"/>
            <a:ext cx="6502400" cy="38227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EB6586-03B9-BA48-AC45-0DAE8BDECCBC}"/>
              </a:ext>
            </a:extLst>
          </p:cNvPr>
          <p:cNvSpPr/>
          <p:nvPr/>
        </p:nvSpPr>
        <p:spPr>
          <a:xfrm>
            <a:off x="477795" y="2407110"/>
            <a:ext cx="560173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C62186-C398-A340-815B-525C43B31430}"/>
              </a:ext>
            </a:extLst>
          </p:cNvPr>
          <p:cNvSpPr/>
          <p:nvPr/>
        </p:nvSpPr>
        <p:spPr>
          <a:xfrm>
            <a:off x="2803125" y="2407110"/>
            <a:ext cx="4106505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098549-B182-8A47-9E4A-39B77BA6EE2B}"/>
              </a:ext>
            </a:extLst>
          </p:cNvPr>
          <p:cNvSpPr/>
          <p:nvPr/>
        </p:nvSpPr>
        <p:spPr>
          <a:xfrm>
            <a:off x="1037968" y="2407110"/>
            <a:ext cx="1765158" cy="3822700"/>
          </a:xfrm>
          <a:prstGeom prst="rect">
            <a:avLst/>
          </a:prstGeom>
          <a:noFill/>
          <a:ln w="22225"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08E2CF-594F-4747-81ED-FA2C2B5E18F4}"/>
              </a:ext>
            </a:extLst>
          </p:cNvPr>
          <p:cNvSpPr txBox="1"/>
          <p:nvPr/>
        </p:nvSpPr>
        <p:spPr>
          <a:xfrm>
            <a:off x="7836309" y="2310580"/>
            <a:ext cx="350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Rule Based Machine Translation</a:t>
            </a:r>
          </a:p>
          <a:p>
            <a:pPr algn="ctr"/>
            <a:r>
              <a:rPr kumimoji="1" lang="en-US" altLang="ko-KR" dirty="0"/>
              <a:t>(RBMT)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3F4A33-B47D-0F4C-90AD-CE9C66B078BA}"/>
              </a:ext>
            </a:extLst>
          </p:cNvPr>
          <p:cNvSpPr txBox="1"/>
          <p:nvPr/>
        </p:nvSpPr>
        <p:spPr>
          <a:xfrm>
            <a:off x="7256206" y="3170498"/>
            <a:ext cx="2786340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/>
              <a:t>Source: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나는 학교에 가는 중이다</a:t>
            </a:r>
            <a:r>
              <a:rPr kumimoji="1" lang="en-US" altLang="ko-KR" sz="16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14BCBD-B2EB-AB48-A481-542D561A4C8A}"/>
              </a:ext>
            </a:extLst>
          </p:cNvPr>
          <p:cNvSpPr txBox="1"/>
          <p:nvPr/>
        </p:nvSpPr>
        <p:spPr>
          <a:xfrm>
            <a:off x="7843242" y="4883749"/>
            <a:ext cx="1736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solidFill>
                  <a:srgbClr val="C00000"/>
                </a:solidFill>
              </a:rPr>
              <a:t>I am school going</a:t>
            </a:r>
            <a:endParaRPr kumimoji="1" lang="ko-KR" altLang="en-US" sz="1400" b="1" dirty="0">
              <a:solidFill>
                <a:srgbClr val="C0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1A54493-49E0-8A40-9EF7-1C56952A9477}"/>
              </a:ext>
            </a:extLst>
          </p:cNvPr>
          <p:cNvCxnSpPr>
            <a:cxnSpLocks/>
          </p:cNvCxnSpPr>
          <p:nvPr/>
        </p:nvCxnSpPr>
        <p:spPr>
          <a:xfrm>
            <a:off x="8696617" y="4130355"/>
            <a:ext cx="0" cy="627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6593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97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Neural </a:t>
            </a:r>
            <a:r>
              <a:rPr kumimoji="1" lang="en-US" altLang="ko-KR" sz="2800" dirty="0">
                <a:solidFill>
                  <a:schemeClr val="accent1"/>
                </a:solidFill>
              </a:rPr>
              <a:t>Machine Translation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0" y="1290917"/>
            <a:ext cx="881914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신경망을 활용해 </a:t>
            </a:r>
            <a:r>
              <a:rPr lang="en-US" altLang="ko-KR" dirty="0">
                <a:solidFill>
                  <a:schemeClr val="accent1"/>
                </a:solidFill>
              </a:rPr>
              <a:t>Source Language</a:t>
            </a:r>
            <a:r>
              <a:rPr lang="ko-KR" altLang="en-US" dirty="0">
                <a:solidFill>
                  <a:schemeClr val="accent1"/>
                </a:solidFill>
              </a:rPr>
              <a:t>의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 err="1">
                <a:solidFill>
                  <a:schemeClr val="accent1"/>
                </a:solidFill>
              </a:rPr>
              <a:t>를</a:t>
            </a:r>
            <a:r>
              <a:rPr lang="en-US" altLang="ko-KR" dirty="0">
                <a:solidFill>
                  <a:schemeClr val="accent1"/>
                </a:solidFill>
              </a:rPr>
              <a:t> Target Language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>
                <a:solidFill>
                  <a:schemeClr val="accent1"/>
                </a:solidFill>
              </a:rPr>
              <a:t>로 번역하는 </a:t>
            </a:r>
            <a:r>
              <a:rPr lang="en-US" altLang="ko-KR" dirty="0">
                <a:solidFill>
                  <a:schemeClr val="accent1"/>
                </a:solidFill>
              </a:rPr>
              <a:t>Task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03FD03-E6E2-7341-9032-8F8ACD01E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30" y="2407110"/>
            <a:ext cx="6502400" cy="38227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69A6E83-A41A-8E4B-8157-536C441DD59E}"/>
              </a:ext>
            </a:extLst>
          </p:cNvPr>
          <p:cNvSpPr/>
          <p:nvPr/>
        </p:nvSpPr>
        <p:spPr>
          <a:xfrm>
            <a:off x="477796" y="2407110"/>
            <a:ext cx="2285070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85E1A2-B831-C345-A372-96C1C45612FE}"/>
              </a:ext>
            </a:extLst>
          </p:cNvPr>
          <p:cNvSpPr/>
          <p:nvPr/>
        </p:nvSpPr>
        <p:spPr>
          <a:xfrm>
            <a:off x="4955459" y="2407110"/>
            <a:ext cx="1954172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CE6A01-8C26-FD45-8C66-0501B3BB1840}"/>
              </a:ext>
            </a:extLst>
          </p:cNvPr>
          <p:cNvSpPr/>
          <p:nvPr/>
        </p:nvSpPr>
        <p:spPr>
          <a:xfrm>
            <a:off x="2748006" y="2407110"/>
            <a:ext cx="2207452" cy="3822700"/>
          </a:xfrm>
          <a:prstGeom prst="rect">
            <a:avLst/>
          </a:prstGeom>
          <a:noFill/>
          <a:ln w="22225"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AFC64C-28A4-5441-A071-CEB53B3245EE}"/>
              </a:ext>
            </a:extLst>
          </p:cNvPr>
          <p:cNvSpPr txBox="1"/>
          <p:nvPr/>
        </p:nvSpPr>
        <p:spPr>
          <a:xfrm>
            <a:off x="7905613" y="2310580"/>
            <a:ext cx="3328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Statistical Machine Translation</a:t>
            </a:r>
          </a:p>
          <a:p>
            <a:pPr algn="ctr"/>
            <a:r>
              <a:rPr kumimoji="1" lang="en-US" altLang="ko-KR" dirty="0"/>
              <a:t>(SMT)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58708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97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Neural </a:t>
            </a:r>
            <a:r>
              <a:rPr kumimoji="1" lang="en-US" altLang="ko-KR" sz="2800" dirty="0">
                <a:solidFill>
                  <a:schemeClr val="accent1"/>
                </a:solidFill>
              </a:rPr>
              <a:t>Machine Translation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0" y="1290917"/>
            <a:ext cx="881914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신경망을 활용해 </a:t>
            </a:r>
            <a:r>
              <a:rPr lang="en-US" altLang="ko-KR" dirty="0">
                <a:solidFill>
                  <a:schemeClr val="accent1"/>
                </a:solidFill>
              </a:rPr>
              <a:t>Source Language</a:t>
            </a:r>
            <a:r>
              <a:rPr lang="ko-KR" altLang="en-US" dirty="0">
                <a:solidFill>
                  <a:schemeClr val="accent1"/>
                </a:solidFill>
              </a:rPr>
              <a:t>의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 err="1">
                <a:solidFill>
                  <a:schemeClr val="accent1"/>
                </a:solidFill>
              </a:rPr>
              <a:t>를</a:t>
            </a:r>
            <a:r>
              <a:rPr lang="en-US" altLang="ko-KR" dirty="0">
                <a:solidFill>
                  <a:schemeClr val="accent1"/>
                </a:solidFill>
              </a:rPr>
              <a:t> Target Language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>
                <a:solidFill>
                  <a:schemeClr val="accent1"/>
                </a:solidFill>
              </a:rPr>
              <a:t>로 번역하는 </a:t>
            </a:r>
            <a:r>
              <a:rPr lang="en-US" altLang="ko-KR" dirty="0">
                <a:solidFill>
                  <a:schemeClr val="accent1"/>
                </a:solidFill>
              </a:rPr>
              <a:t>Task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03FD03-E6E2-7341-9032-8F8ACD01E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30" y="2407110"/>
            <a:ext cx="6502400" cy="38227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69A6E83-A41A-8E4B-8157-536C441DD59E}"/>
              </a:ext>
            </a:extLst>
          </p:cNvPr>
          <p:cNvSpPr/>
          <p:nvPr/>
        </p:nvSpPr>
        <p:spPr>
          <a:xfrm>
            <a:off x="477796" y="2407110"/>
            <a:ext cx="2285070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85E1A2-B831-C345-A372-96C1C45612FE}"/>
              </a:ext>
            </a:extLst>
          </p:cNvPr>
          <p:cNvSpPr/>
          <p:nvPr/>
        </p:nvSpPr>
        <p:spPr>
          <a:xfrm>
            <a:off x="4955459" y="2407110"/>
            <a:ext cx="1954172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CE6A01-8C26-FD45-8C66-0501B3BB1840}"/>
              </a:ext>
            </a:extLst>
          </p:cNvPr>
          <p:cNvSpPr/>
          <p:nvPr/>
        </p:nvSpPr>
        <p:spPr>
          <a:xfrm>
            <a:off x="2748006" y="2407110"/>
            <a:ext cx="2207452" cy="3822700"/>
          </a:xfrm>
          <a:prstGeom prst="rect">
            <a:avLst/>
          </a:prstGeom>
          <a:noFill/>
          <a:ln w="22225"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AFC64C-28A4-5441-A071-CEB53B3245EE}"/>
              </a:ext>
            </a:extLst>
          </p:cNvPr>
          <p:cNvSpPr txBox="1"/>
          <p:nvPr/>
        </p:nvSpPr>
        <p:spPr>
          <a:xfrm>
            <a:off x="7905613" y="2310580"/>
            <a:ext cx="3328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Statistical Machine Translation</a:t>
            </a:r>
          </a:p>
          <a:p>
            <a:pPr algn="ctr"/>
            <a:r>
              <a:rPr kumimoji="1" lang="en-US" altLang="ko-KR" dirty="0"/>
              <a:t>(SMT)</a:t>
            </a:r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A41F48-E67F-704B-A5D1-00C630221593}"/>
              </a:ext>
            </a:extLst>
          </p:cNvPr>
          <p:cNvSpPr txBox="1"/>
          <p:nvPr/>
        </p:nvSpPr>
        <p:spPr>
          <a:xfrm>
            <a:off x="7256206" y="3170498"/>
            <a:ext cx="4457998" cy="783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Text </a:t>
            </a:r>
            <a:r>
              <a:rPr kumimoji="1" lang="ko-KR" altLang="en-US" sz="1600" dirty="0"/>
              <a:t>데이터를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통해 계산된 확률 모델을 사용해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번역</a:t>
            </a: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2965457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97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Neural </a:t>
            </a:r>
            <a:r>
              <a:rPr kumimoji="1" lang="en-US" altLang="ko-KR" sz="2800" dirty="0">
                <a:solidFill>
                  <a:schemeClr val="accent1"/>
                </a:solidFill>
              </a:rPr>
              <a:t>Machine Translation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0" y="1290917"/>
            <a:ext cx="881914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신경망을 활용해 </a:t>
            </a:r>
            <a:r>
              <a:rPr lang="en-US" altLang="ko-KR" dirty="0">
                <a:solidFill>
                  <a:schemeClr val="accent1"/>
                </a:solidFill>
              </a:rPr>
              <a:t>Source Language</a:t>
            </a:r>
            <a:r>
              <a:rPr lang="ko-KR" altLang="en-US" dirty="0">
                <a:solidFill>
                  <a:schemeClr val="accent1"/>
                </a:solidFill>
              </a:rPr>
              <a:t>의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 err="1">
                <a:solidFill>
                  <a:schemeClr val="accent1"/>
                </a:solidFill>
              </a:rPr>
              <a:t>를</a:t>
            </a:r>
            <a:r>
              <a:rPr lang="en-US" altLang="ko-KR" dirty="0">
                <a:solidFill>
                  <a:schemeClr val="accent1"/>
                </a:solidFill>
              </a:rPr>
              <a:t> Target Language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>
                <a:solidFill>
                  <a:schemeClr val="accent1"/>
                </a:solidFill>
              </a:rPr>
              <a:t>로 번역하는 </a:t>
            </a:r>
            <a:r>
              <a:rPr lang="en-US" altLang="ko-KR" dirty="0">
                <a:solidFill>
                  <a:schemeClr val="accent1"/>
                </a:solidFill>
              </a:rPr>
              <a:t>Task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03FD03-E6E2-7341-9032-8F8ACD01E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30" y="2407110"/>
            <a:ext cx="6502400" cy="38227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69A6E83-A41A-8E4B-8157-536C441DD59E}"/>
              </a:ext>
            </a:extLst>
          </p:cNvPr>
          <p:cNvSpPr/>
          <p:nvPr/>
        </p:nvSpPr>
        <p:spPr>
          <a:xfrm>
            <a:off x="477796" y="2407110"/>
            <a:ext cx="2285070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85E1A2-B831-C345-A372-96C1C45612FE}"/>
              </a:ext>
            </a:extLst>
          </p:cNvPr>
          <p:cNvSpPr/>
          <p:nvPr/>
        </p:nvSpPr>
        <p:spPr>
          <a:xfrm>
            <a:off x="4955459" y="2407110"/>
            <a:ext cx="1954172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CE6A01-8C26-FD45-8C66-0501B3BB1840}"/>
              </a:ext>
            </a:extLst>
          </p:cNvPr>
          <p:cNvSpPr/>
          <p:nvPr/>
        </p:nvSpPr>
        <p:spPr>
          <a:xfrm>
            <a:off x="2748006" y="2407110"/>
            <a:ext cx="2207452" cy="3822700"/>
          </a:xfrm>
          <a:prstGeom prst="rect">
            <a:avLst/>
          </a:prstGeom>
          <a:noFill/>
          <a:ln w="22225"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AFC64C-28A4-5441-A071-CEB53B3245EE}"/>
              </a:ext>
            </a:extLst>
          </p:cNvPr>
          <p:cNvSpPr txBox="1"/>
          <p:nvPr/>
        </p:nvSpPr>
        <p:spPr>
          <a:xfrm>
            <a:off x="7905613" y="2310580"/>
            <a:ext cx="3328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Statistical Machine Translation</a:t>
            </a:r>
          </a:p>
          <a:p>
            <a:pPr algn="ctr"/>
            <a:r>
              <a:rPr kumimoji="1" lang="en-US" altLang="ko-KR" dirty="0"/>
              <a:t>(SMT)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CDA304-5735-1244-BEDD-76F22CEBEB35}"/>
                  </a:ext>
                </a:extLst>
              </p:cNvPr>
              <p:cNvSpPr txBox="1"/>
              <p:nvPr/>
            </p:nvSpPr>
            <p:spPr>
              <a:xfrm>
                <a:off x="7225668" y="4111288"/>
                <a:ext cx="2058833" cy="414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1600" b="0" i="0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m:rPr>
                          <m:sty m:val="p"/>
                        </m:rPr>
                        <a:rPr kumimoji="1" lang="en-US" altLang="ko-KR" sz="1600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kumimoji="1" lang="en-US" altLang="ko-KR" sz="1600" b="0" i="0" smtClean="0">
                          <a:latin typeface="Cambria Math" panose="02040503050406030204" pitchFamily="18" charset="0"/>
                        </a:rPr>
                        <m:t>′=</m:t>
                      </m:r>
                      <m:func>
                        <m:func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16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6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kumimoji="1"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lim>
                              </m:limLow>
                            </m:fName>
                            <m:e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kumimoji="1" lang="en-US" altLang="ko-KR" sz="160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CDA304-5735-1244-BEDD-76F22CEBE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668" y="4111288"/>
                <a:ext cx="2058833" cy="4143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2610C9-1917-A44B-AA80-C5D5D6D6E2D6}"/>
                  </a:ext>
                </a:extLst>
              </p:cNvPr>
              <p:cNvSpPr txBox="1"/>
              <p:nvPr/>
            </p:nvSpPr>
            <p:spPr>
              <a:xfrm>
                <a:off x="7225668" y="3036937"/>
                <a:ext cx="3369962" cy="7841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600" dirty="0"/>
                  <a:t>Source: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1600" dirty="0"/>
                  <a:t>나는 학교에 가는 중이다</a:t>
                </a:r>
                <a:r>
                  <a:rPr kumimoji="1" lang="en-US" altLang="ko-KR" sz="1600" dirty="0"/>
                  <a:t>.</a:t>
                </a:r>
                <a14:m>
                  <m:oMath xmlns:m="http://schemas.openxmlformats.org/officeDocument/2006/math">
                    <m:r>
                      <a:rPr kumimoji="1" lang="en-US" altLang="ko-KR" sz="1600" b="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6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2610C9-1917-A44B-AA80-C5D5D6D6E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668" y="3036937"/>
                <a:ext cx="3369962" cy="784125"/>
              </a:xfrm>
              <a:prstGeom prst="rect">
                <a:avLst/>
              </a:prstGeom>
              <a:blipFill>
                <a:blip r:embed="rId4"/>
                <a:stretch>
                  <a:fillRect l="-752" b="-63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1882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97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Neural </a:t>
            </a:r>
            <a:r>
              <a:rPr kumimoji="1" lang="en-US" altLang="ko-KR" sz="2800" dirty="0">
                <a:solidFill>
                  <a:schemeClr val="accent1"/>
                </a:solidFill>
              </a:rPr>
              <a:t>Machine Translation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0" y="1290917"/>
            <a:ext cx="881914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신경망을 활용해 </a:t>
            </a:r>
            <a:r>
              <a:rPr lang="en-US" altLang="ko-KR" dirty="0">
                <a:solidFill>
                  <a:schemeClr val="accent1"/>
                </a:solidFill>
              </a:rPr>
              <a:t>Source Language</a:t>
            </a:r>
            <a:r>
              <a:rPr lang="ko-KR" altLang="en-US" dirty="0">
                <a:solidFill>
                  <a:schemeClr val="accent1"/>
                </a:solidFill>
              </a:rPr>
              <a:t>의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 err="1">
                <a:solidFill>
                  <a:schemeClr val="accent1"/>
                </a:solidFill>
              </a:rPr>
              <a:t>를</a:t>
            </a:r>
            <a:r>
              <a:rPr lang="en-US" altLang="ko-KR" dirty="0">
                <a:solidFill>
                  <a:schemeClr val="accent1"/>
                </a:solidFill>
              </a:rPr>
              <a:t> Target Language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>
                <a:solidFill>
                  <a:schemeClr val="accent1"/>
                </a:solidFill>
              </a:rPr>
              <a:t>로 번역하는 </a:t>
            </a:r>
            <a:r>
              <a:rPr lang="en-US" altLang="ko-KR" dirty="0">
                <a:solidFill>
                  <a:schemeClr val="accent1"/>
                </a:solidFill>
              </a:rPr>
              <a:t>Task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03FD03-E6E2-7341-9032-8F8ACD01E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30" y="2407110"/>
            <a:ext cx="6502400" cy="38227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69A6E83-A41A-8E4B-8157-536C441DD59E}"/>
              </a:ext>
            </a:extLst>
          </p:cNvPr>
          <p:cNvSpPr/>
          <p:nvPr/>
        </p:nvSpPr>
        <p:spPr>
          <a:xfrm>
            <a:off x="477796" y="2407110"/>
            <a:ext cx="2285070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85E1A2-B831-C345-A372-96C1C45612FE}"/>
              </a:ext>
            </a:extLst>
          </p:cNvPr>
          <p:cNvSpPr/>
          <p:nvPr/>
        </p:nvSpPr>
        <p:spPr>
          <a:xfrm>
            <a:off x="4955459" y="2407110"/>
            <a:ext cx="1954172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CE6A01-8C26-FD45-8C66-0501B3BB1840}"/>
              </a:ext>
            </a:extLst>
          </p:cNvPr>
          <p:cNvSpPr/>
          <p:nvPr/>
        </p:nvSpPr>
        <p:spPr>
          <a:xfrm>
            <a:off x="2748006" y="2407110"/>
            <a:ext cx="2207452" cy="3822700"/>
          </a:xfrm>
          <a:prstGeom prst="rect">
            <a:avLst/>
          </a:prstGeom>
          <a:noFill/>
          <a:ln w="22225"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AFC64C-28A4-5441-A071-CEB53B3245EE}"/>
              </a:ext>
            </a:extLst>
          </p:cNvPr>
          <p:cNvSpPr txBox="1"/>
          <p:nvPr/>
        </p:nvSpPr>
        <p:spPr>
          <a:xfrm>
            <a:off x="7905613" y="2310580"/>
            <a:ext cx="3328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Statistical Machine Translation</a:t>
            </a:r>
          </a:p>
          <a:p>
            <a:pPr algn="ctr"/>
            <a:r>
              <a:rPr kumimoji="1" lang="en-US" altLang="ko-KR" dirty="0"/>
              <a:t>(SMT)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CDA304-5735-1244-BEDD-76F22CEBEB35}"/>
                  </a:ext>
                </a:extLst>
              </p:cNvPr>
              <p:cNvSpPr txBox="1"/>
              <p:nvPr/>
            </p:nvSpPr>
            <p:spPr>
              <a:xfrm>
                <a:off x="7225668" y="4111288"/>
                <a:ext cx="2522614" cy="414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1600" b="0" i="0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m:rPr>
                          <m:sty m:val="p"/>
                        </m:rPr>
                        <a:rPr kumimoji="1" lang="en-US" altLang="ko-KR" sz="1600" b="0" i="0" smtClean="0">
                          <a:latin typeface="Cambria Math" panose="02040503050406030204" pitchFamily="18" charset="0"/>
                        </a:rPr>
                        <m:t>am</m:t>
                      </m:r>
                      <m:r>
                        <a:rPr kumimoji="1" lang="en-US" altLang="ko-KR" sz="1600" b="0" i="0" smtClean="0">
                          <a:latin typeface="Cambria Math" panose="02040503050406030204" pitchFamily="18" charset="0"/>
                        </a:rPr>
                        <m:t>′=</m:t>
                      </m:r>
                      <m:func>
                        <m:func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16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6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kumimoji="1"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lim>
                              </m:limLow>
                            </m:fName>
                            <m:e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kumimoji="1" lang="en-US" altLang="ko-KR" sz="160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, ′</m:t>
                              </m:r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CDA304-5735-1244-BEDD-76F22CEBE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668" y="4111288"/>
                <a:ext cx="2522614" cy="4143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CD96876-626F-F648-9A21-2B0AD2525C69}"/>
                  </a:ext>
                </a:extLst>
              </p:cNvPr>
              <p:cNvSpPr txBox="1"/>
              <p:nvPr/>
            </p:nvSpPr>
            <p:spPr>
              <a:xfrm>
                <a:off x="7225668" y="3036937"/>
                <a:ext cx="3369962" cy="7841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600" dirty="0"/>
                  <a:t>Source: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1600" dirty="0"/>
                  <a:t>나는 학교에 가는 중이다</a:t>
                </a:r>
                <a:r>
                  <a:rPr kumimoji="1" lang="en-US" altLang="ko-KR" sz="1600" dirty="0"/>
                  <a:t>.</a:t>
                </a:r>
                <a14:m>
                  <m:oMath xmlns:m="http://schemas.openxmlformats.org/officeDocument/2006/math">
                    <m:r>
                      <a:rPr kumimoji="1" lang="en-US" altLang="ko-KR" sz="1600" b="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6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CD96876-626F-F648-9A21-2B0AD2525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668" y="3036937"/>
                <a:ext cx="3369962" cy="784125"/>
              </a:xfrm>
              <a:prstGeom prst="rect">
                <a:avLst/>
              </a:prstGeom>
              <a:blipFill>
                <a:blip r:embed="rId4"/>
                <a:stretch>
                  <a:fillRect l="-752" b="-63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50405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97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Neural </a:t>
            </a:r>
            <a:r>
              <a:rPr kumimoji="1" lang="en-US" altLang="ko-KR" sz="2800" dirty="0">
                <a:solidFill>
                  <a:schemeClr val="accent1"/>
                </a:solidFill>
              </a:rPr>
              <a:t>Machine Translation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0" y="1290917"/>
            <a:ext cx="881914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신경망을 활용해 </a:t>
            </a:r>
            <a:r>
              <a:rPr lang="en-US" altLang="ko-KR" dirty="0">
                <a:solidFill>
                  <a:schemeClr val="accent1"/>
                </a:solidFill>
              </a:rPr>
              <a:t>Source Language</a:t>
            </a:r>
            <a:r>
              <a:rPr lang="ko-KR" altLang="en-US" dirty="0">
                <a:solidFill>
                  <a:schemeClr val="accent1"/>
                </a:solidFill>
              </a:rPr>
              <a:t>의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 err="1">
                <a:solidFill>
                  <a:schemeClr val="accent1"/>
                </a:solidFill>
              </a:rPr>
              <a:t>를</a:t>
            </a:r>
            <a:r>
              <a:rPr lang="en-US" altLang="ko-KR" dirty="0">
                <a:solidFill>
                  <a:schemeClr val="accent1"/>
                </a:solidFill>
              </a:rPr>
              <a:t> Target Language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>
                <a:solidFill>
                  <a:schemeClr val="accent1"/>
                </a:solidFill>
              </a:rPr>
              <a:t>로 번역하는 </a:t>
            </a:r>
            <a:r>
              <a:rPr lang="en-US" altLang="ko-KR" dirty="0">
                <a:solidFill>
                  <a:schemeClr val="accent1"/>
                </a:solidFill>
              </a:rPr>
              <a:t>Task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03FD03-E6E2-7341-9032-8F8ACD01E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30" y="2407110"/>
            <a:ext cx="6502400" cy="38227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69A6E83-A41A-8E4B-8157-536C441DD59E}"/>
              </a:ext>
            </a:extLst>
          </p:cNvPr>
          <p:cNvSpPr/>
          <p:nvPr/>
        </p:nvSpPr>
        <p:spPr>
          <a:xfrm>
            <a:off x="477796" y="2407110"/>
            <a:ext cx="2285070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85E1A2-B831-C345-A372-96C1C45612FE}"/>
              </a:ext>
            </a:extLst>
          </p:cNvPr>
          <p:cNvSpPr/>
          <p:nvPr/>
        </p:nvSpPr>
        <p:spPr>
          <a:xfrm>
            <a:off x="4955459" y="2407110"/>
            <a:ext cx="1954172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CE6A01-8C26-FD45-8C66-0501B3BB1840}"/>
              </a:ext>
            </a:extLst>
          </p:cNvPr>
          <p:cNvSpPr/>
          <p:nvPr/>
        </p:nvSpPr>
        <p:spPr>
          <a:xfrm>
            <a:off x="2748006" y="2407110"/>
            <a:ext cx="2207452" cy="3822700"/>
          </a:xfrm>
          <a:prstGeom prst="rect">
            <a:avLst/>
          </a:prstGeom>
          <a:noFill/>
          <a:ln w="22225"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AFC64C-28A4-5441-A071-CEB53B3245EE}"/>
              </a:ext>
            </a:extLst>
          </p:cNvPr>
          <p:cNvSpPr txBox="1"/>
          <p:nvPr/>
        </p:nvSpPr>
        <p:spPr>
          <a:xfrm>
            <a:off x="7905613" y="2310580"/>
            <a:ext cx="3328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Statistical Machine Translation</a:t>
            </a:r>
          </a:p>
          <a:p>
            <a:pPr algn="ctr"/>
            <a:r>
              <a:rPr kumimoji="1" lang="en-US" altLang="ko-KR" dirty="0"/>
              <a:t>(SMT)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CD96876-626F-F648-9A21-2B0AD2525C69}"/>
                  </a:ext>
                </a:extLst>
              </p:cNvPr>
              <p:cNvSpPr txBox="1"/>
              <p:nvPr/>
            </p:nvSpPr>
            <p:spPr>
              <a:xfrm>
                <a:off x="7225668" y="3036937"/>
                <a:ext cx="3369962" cy="7841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600" dirty="0"/>
                  <a:t>Source: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1600" dirty="0"/>
                  <a:t>나는 학교에 가는 중이다</a:t>
                </a:r>
                <a:r>
                  <a:rPr kumimoji="1" lang="en-US" altLang="ko-KR" sz="1600" dirty="0"/>
                  <a:t>.</a:t>
                </a:r>
                <a14:m>
                  <m:oMath xmlns:m="http://schemas.openxmlformats.org/officeDocument/2006/math">
                    <m:r>
                      <a:rPr kumimoji="1" lang="en-US" altLang="ko-KR" sz="1600" b="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6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CD96876-626F-F648-9A21-2B0AD2525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668" y="3036937"/>
                <a:ext cx="3369962" cy="784125"/>
              </a:xfrm>
              <a:prstGeom prst="rect">
                <a:avLst/>
              </a:prstGeom>
              <a:blipFill>
                <a:blip r:embed="rId3"/>
                <a:stretch>
                  <a:fillRect l="-752" b="-63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38EE094-18E4-1146-9C96-C0BE31A16C38}"/>
                  </a:ext>
                </a:extLst>
              </p:cNvPr>
              <p:cNvSpPr txBox="1"/>
              <p:nvPr/>
            </p:nvSpPr>
            <p:spPr>
              <a:xfrm>
                <a:off x="7225668" y="4111288"/>
                <a:ext cx="3201197" cy="414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1600" b="0" i="0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m:rPr>
                          <m:sty m:val="p"/>
                        </m:rPr>
                        <a:rPr kumimoji="1" lang="en-US" altLang="ko-KR" sz="1600" b="0" i="0" smtClean="0">
                          <a:latin typeface="Cambria Math" panose="02040503050406030204" pitchFamily="18" charset="0"/>
                        </a:rPr>
                        <m:t>going</m:t>
                      </m:r>
                      <m:r>
                        <a:rPr kumimoji="1" lang="en-US" altLang="ko-KR" sz="1600" b="0" i="0" smtClean="0">
                          <a:latin typeface="Cambria Math" panose="02040503050406030204" pitchFamily="18" charset="0"/>
                        </a:rPr>
                        <m:t>′=</m:t>
                      </m:r>
                      <m:func>
                        <m:func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16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6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kumimoji="1"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lim>
                              </m:limLow>
                            </m:fName>
                            <m:e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kumimoji="1" lang="en-US" altLang="ko-KR" sz="160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, ′</m:t>
                              </m:r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′, ′</m:t>
                              </m:r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𝑎𝑚</m:t>
                              </m:r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38EE094-18E4-1146-9C96-C0BE31A16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668" y="4111288"/>
                <a:ext cx="3201197" cy="4143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3496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97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Neural </a:t>
            </a:r>
            <a:r>
              <a:rPr kumimoji="1" lang="en-US" altLang="ko-KR" sz="2800" dirty="0">
                <a:solidFill>
                  <a:schemeClr val="accent1"/>
                </a:solidFill>
              </a:rPr>
              <a:t>Machine Translation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0" y="1290917"/>
            <a:ext cx="881914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신경망을 활용해 </a:t>
            </a:r>
            <a:r>
              <a:rPr lang="en-US" altLang="ko-KR" dirty="0">
                <a:solidFill>
                  <a:schemeClr val="accent1"/>
                </a:solidFill>
              </a:rPr>
              <a:t>Source Language</a:t>
            </a:r>
            <a:r>
              <a:rPr lang="ko-KR" altLang="en-US" dirty="0">
                <a:solidFill>
                  <a:schemeClr val="accent1"/>
                </a:solidFill>
              </a:rPr>
              <a:t>의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 err="1">
                <a:solidFill>
                  <a:schemeClr val="accent1"/>
                </a:solidFill>
              </a:rPr>
              <a:t>를</a:t>
            </a:r>
            <a:r>
              <a:rPr lang="en-US" altLang="ko-KR" dirty="0">
                <a:solidFill>
                  <a:schemeClr val="accent1"/>
                </a:solidFill>
              </a:rPr>
              <a:t> Target Language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>
                <a:solidFill>
                  <a:schemeClr val="accent1"/>
                </a:solidFill>
              </a:rPr>
              <a:t>로 번역하는 </a:t>
            </a:r>
            <a:r>
              <a:rPr lang="en-US" altLang="ko-KR" dirty="0">
                <a:solidFill>
                  <a:schemeClr val="accent1"/>
                </a:solidFill>
              </a:rPr>
              <a:t>Task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03FD03-E6E2-7341-9032-8F8ACD01E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30" y="2407110"/>
            <a:ext cx="6502400" cy="38227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69A6E83-A41A-8E4B-8157-536C441DD59E}"/>
              </a:ext>
            </a:extLst>
          </p:cNvPr>
          <p:cNvSpPr/>
          <p:nvPr/>
        </p:nvSpPr>
        <p:spPr>
          <a:xfrm>
            <a:off x="477795" y="2407110"/>
            <a:ext cx="4497325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CE6A01-8C26-FD45-8C66-0501B3BB1840}"/>
              </a:ext>
            </a:extLst>
          </p:cNvPr>
          <p:cNvSpPr/>
          <p:nvPr/>
        </p:nvSpPr>
        <p:spPr>
          <a:xfrm>
            <a:off x="4975122" y="2407110"/>
            <a:ext cx="1934507" cy="3822700"/>
          </a:xfrm>
          <a:prstGeom prst="rect">
            <a:avLst/>
          </a:prstGeom>
          <a:noFill/>
          <a:ln w="22225"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AFC64C-28A4-5441-A071-CEB53B3245EE}"/>
              </a:ext>
            </a:extLst>
          </p:cNvPr>
          <p:cNvSpPr txBox="1"/>
          <p:nvPr/>
        </p:nvSpPr>
        <p:spPr>
          <a:xfrm>
            <a:off x="8047485" y="2310580"/>
            <a:ext cx="3045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Neural Machine Translation</a:t>
            </a:r>
          </a:p>
          <a:p>
            <a:pPr algn="ctr"/>
            <a:r>
              <a:rPr kumimoji="1" lang="en-US" altLang="ko-KR" dirty="0"/>
              <a:t>(NMT)</a:t>
            </a:r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056FC8-A931-8248-BDE1-26396539F872}"/>
              </a:ext>
            </a:extLst>
          </p:cNvPr>
          <p:cNvSpPr txBox="1"/>
          <p:nvPr/>
        </p:nvSpPr>
        <p:spPr>
          <a:xfrm>
            <a:off x="7225668" y="3036937"/>
            <a:ext cx="4559102" cy="1522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Neural Network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사용해 </a:t>
            </a:r>
            <a:r>
              <a:rPr kumimoji="1" lang="en-US" altLang="ko-KR" sz="1600" dirty="0"/>
              <a:t>Text Data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학습해 주어진 문장을 번역</a:t>
            </a: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2014</a:t>
            </a:r>
            <a:r>
              <a:rPr kumimoji="1" lang="ko-KR" altLang="en-US" sz="1600" dirty="0"/>
              <a:t>년 </a:t>
            </a:r>
            <a:r>
              <a:rPr kumimoji="1" lang="en-US" altLang="ko-KR" sz="1600" dirty="0"/>
              <a:t>Sequence to Sequence </a:t>
            </a:r>
            <a:r>
              <a:rPr kumimoji="1" lang="ko-KR" altLang="en-US" sz="1600" dirty="0"/>
              <a:t>모델로</a:t>
            </a:r>
            <a:r>
              <a:rPr kumimoji="1" lang="en-US" altLang="ko-KR" sz="1600" dirty="0"/>
              <a:t> Neural Machine Translation </a:t>
            </a:r>
            <a:r>
              <a:rPr kumimoji="1" lang="ko-KR" altLang="en-US" sz="1600" dirty="0"/>
              <a:t>개념이 등장</a:t>
            </a: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5928265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CAB244B-F49B-1E4C-9A2A-52715DBFC1E6}"/>
              </a:ext>
            </a:extLst>
          </p:cNvPr>
          <p:cNvSpPr txBox="1"/>
          <p:nvPr/>
        </p:nvSpPr>
        <p:spPr>
          <a:xfrm>
            <a:off x="7225668" y="3036937"/>
            <a:ext cx="4650653" cy="1891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Sequence to Sequence Learning with Neural Networks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1600" dirty="0"/>
              <a:t>Learning Phrase Representations using RNN Encoder–Decoder for Statistical Machine Translation</a:t>
            </a:r>
            <a:endParaRPr kumimoji="1" lang="en-US" altLang="ko-KR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97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Neural </a:t>
            </a:r>
            <a:r>
              <a:rPr kumimoji="1" lang="en-US" altLang="ko-KR" sz="2800" dirty="0">
                <a:solidFill>
                  <a:schemeClr val="accent1"/>
                </a:solidFill>
              </a:rPr>
              <a:t>Machine Translation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0" y="1290917"/>
            <a:ext cx="881914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신경망을 활용해 </a:t>
            </a:r>
            <a:r>
              <a:rPr lang="en-US" altLang="ko-KR" dirty="0">
                <a:solidFill>
                  <a:schemeClr val="accent1"/>
                </a:solidFill>
              </a:rPr>
              <a:t>Source Language</a:t>
            </a:r>
            <a:r>
              <a:rPr lang="ko-KR" altLang="en-US" dirty="0">
                <a:solidFill>
                  <a:schemeClr val="accent1"/>
                </a:solidFill>
              </a:rPr>
              <a:t>의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 err="1">
                <a:solidFill>
                  <a:schemeClr val="accent1"/>
                </a:solidFill>
              </a:rPr>
              <a:t>를</a:t>
            </a:r>
            <a:r>
              <a:rPr lang="en-US" altLang="ko-KR" dirty="0">
                <a:solidFill>
                  <a:schemeClr val="accent1"/>
                </a:solidFill>
              </a:rPr>
              <a:t> Target Language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>
                <a:solidFill>
                  <a:schemeClr val="accent1"/>
                </a:solidFill>
              </a:rPr>
              <a:t>로 번역하는 </a:t>
            </a:r>
            <a:r>
              <a:rPr lang="en-US" altLang="ko-KR" dirty="0">
                <a:solidFill>
                  <a:schemeClr val="accent1"/>
                </a:solidFill>
              </a:rPr>
              <a:t>Task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03FD03-E6E2-7341-9032-8F8ACD01E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30" y="2407110"/>
            <a:ext cx="6502400" cy="38227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69A6E83-A41A-8E4B-8157-536C441DD59E}"/>
              </a:ext>
            </a:extLst>
          </p:cNvPr>
          <p:cNvSpPr/>
          <p:nvPr/>
        </p:nvSpPr>
        <p:spPr>
          <a:xfrm>
            <a:off x="477795" y="2407110"/>
            <a:ext cx="4497325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CE6A01-8C26-FD45-8C66-0501B3BB1840}"/>
              </a:ext>
            </a:extLst>
          </p:cNvPr>
          <p:cNvSpPr/>
          <p:nvPr/>
        </p:nvSpPr>
        <p:spPr>
          <a:xfrm>
            <a:off x="4975122" y="2407110"/>
            <a:ext cx="1934507" cy="3822700"/>
          </a:xfrm>
          <a:prstGeom prst="rect">
            <a:avLst/>
          </a:prstGeom>
          <a:noFill/>
          <a:ln w="22225"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AFC64C-28A4-5441-A071-CEB53B3245EE}"/>
              </a:ext>
            </a:extLst>
          </p:cNvPr>
          <p:cNvSpPr txBox="1"/>
          <p:nvPr/>
        </p:nvSpPr>
        <p:spPr>
          <a:xfrm>
            <a:off x="8047485" y="2310580"/>
            <a:ext cx="3045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Neural Machine Translation</a:t>
            </a:r>
          </a:p>
          <a:p>
            <a:pPr algn="ctr"/>
            <a:r>
              <a:rPr kumimoji="1" lang="en-US" altLang="ko-KR" dirty="0"/>
              <a:t>(NMT)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901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3634621" y="3136612"/>
            <a:ext cx="4922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What is Text Generation</a:t>
            </a:r>
          </a:p>
        </p:txBody>
      </p:sp>
    </p:spTree>
    <p:extLst>
      <p:ext uri="{BB962C8B-B14F-4D97-AF65-F5344CB8AC3E}">
        <p14:creationId xmlns:p14="http://schemas.microsoft.com/office/powerpoint/2010/main" val="18156120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6718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Neural Machine Translation Architecture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1582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D3A190C-780F-4048-B5DD-1E7E14470ECF}"/>
              </a:ext>
            </a:extLst>
          </p:cNvPr>
          <p:cNvSpPr/>
          <p:nvPr/>
        </p:nvSpPr>
        <p:spPr>
          <a:xfrm>
            <a:off x="2467898" y="2825545"/>
            <a:ext cx="2733368" cy="120691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Encoder</a:t>
            </a:r>
            <a:endParaRPr kumimoji="1" lang="ko-KR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D306EE6-E1A7-4848-83A6-B1A5C1B05D76}"/>
              </a:ext>
            </a:extLst>
          </p:cNvPr>
          <p:cNvSpPr/>
          <p:nvPr/>
        </p:nvSpPr>
        <p:spPr>
          <a:xfrm>
            <a:off x="6789175" y="2825545"/>
            <a:ext cx="2733368" cy="120691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Decoder</a:t>
            </a:r>
            <a:endParaRPr kumimoji="1" lang="ko-KR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F0FFE4E-CAC6-1C4F-8CD6-FA7C438FF561}"/>
              </a:ext>
            </a:extLst>
          </p:cNvPr>
          <p:cNvCxnSpPr/>
          <p:nvPr/>
        </p:nvCxnSpPr>
        <p:spPr>
          <a:xfrm>
            <a:off x="5329083" y="3419168"/>
            <a:ext cx="13519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846C93C-97FA-5B4E-9858-00AAD9B3D047}"/>
              </a:ext>
            </a:extLst>
          </p:cNvPr>
          <p:cNvSpPr txBox="1"/>
          <p:nvPr/>
        </p:nvSpPr>
        <p:spPr>
          <a:xfrm>
            <a:off x="269341" y="545812"/>
            <a:ext cx="6718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Neural Machine Translation Architecture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8529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D3A190C-780F-4048-B5DD-1E7E14470ECF}"/>
              </a:ext>
            </a:extLst>
          </p:cNvPr>
          <p:cNvSpPr/>
          <p:nvPr/>
        </p:nvSpPr>
        <p:spPr>
          <a:xfrm>
            <a:off x="2467898" y="2825545"/>
            <a:ext cx="2733368" cy="120691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Encoder</a:t>
            </a:r>
            <a:endParaRPr kumimoji="1" lang="ko-KR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D306EE6-E1A7-4848-83A6-B1A5C1B05D76}"/>
              </a:ext>
            </a:extLst>
          </p:cNvPr>
          <p:cNvSpPr/>
          <p:nvPr/>
        </p:nvSpPr>
        <p:spPr>
          <a:xfrm>
            <a:off x="6789175" y="2825545"/>
            <a:ext cx="2733368" cy="120691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Decoder</a:t>
            </a:r>
            <a:endParaRPr kumimoji="1" lang="ko-KR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F0FFE4E-CAC6-1C4F-8CD6-FA7C438FF561}"/>
              </a:ext>
            </a:extLst>
          </p:cNvPr>
          <p:cNvCxnSpPr/>
          <p:nvPr/>
        </p:nvCxnSpPr>
        <p:spPr>
          <a:xfrm>
            <a:off x="5329083" y="3419168"/>
            <a:ext cx="13519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9DA29A4-9167-974C-8124-BCD24FE2712A}"/>
              </a:ext>
            </a:extLst>
          </p:cNvPr>
          <p:cNvCxnSpPr>
            <a:cxnSpLocks/>
          </p:cNvCxnSpPr>
          <p:nvPr/>
        </p:nvCxnSpPr>
        <p:spPr>
          <a:xfrm flipV="1">
            <a:off x="3834582" y="4130431"/>
            <a:ext cx="0" cy="512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90522BF-FA37-144E-83BF-3A7644242BCC}"/>
              </a:ext>
            </a:extLst>
          </p:cNvPr>
          <p:cNvSpPr txBox="1"/>
          <p:nvPr/>
        </p:nvSpPr>
        <p:spPr>
          <a:xfrm>
            <a:off x="3223709" y="4741261"/>
            <a:ext cx="1221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Input Text</a:t>
            </a:r>
            <a:endParaRPr kumimoji="1"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31A404D-F829-2545-9CFD-8E5AB0F454B3}"/>
              </a:ext>
            </a:extLst>
          </p:cNvPr>
          <p:cNvCxnSpPr>
            <a:cxnSpLocks/>
          </p:cNvCxnSpPr>
          <p:nvPr/>
        </p:nvCxnSpPr>
        <p:spPr>
          <a:xfrm flipV="1">
            <a:off x="8126363" y="2208433"/>
            <a:ext cx="0" cy="512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2DE278F-F589-E84E-BA9D-73D10C0A3323}"/>
              </a:ext>
            </a:extLst>
          </p:cNvPr>
          <p:cNvSpPr txBox="1"/>
          <p:nvPr/>
        </p:nvSpPr>
        <p:spPr>
          <a:xfrm>
            <a:off x="7261991" y="1786972"/>
            <a:ext cx="1728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Translated Text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46C93C-97FA-5B4E-9858-00AAD9B3D047}"/>
              </a:ext>
            </a:extLst>
          </p:cNvPr>
          <p:cNvSpPr txBox="1"/>
          <p:nvPr/>
        </p:nvSpPr>
        <p:spPr>
          <a:xfrm>
            <a:off x="269341" y="545812"/>
            <a:ext cx="6718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Neural Machine Translation Architecture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2028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4E8B844-F09D-6948-B51E-0BAF916C577C}"/>
              </a:ext>
            </a:extLst>
          </p:cNvPr>
          <p:cNvSpPr txBox="1"/>
          <p:nvPr/>
        </p:nvSpPr>
        <p:spPr>
          <a:xfrm>
            <a:off x="2519876" y="4741261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나는 학교에 가는 중이다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0E32A1-DEF5-E147-8177-2921EE0EC800}"/>
              </a:ext>
            </a:extLst>
          </p:cNvPr>
          <p:cNvSpPr txBox="1"/>
          <p:nvPr/>
        </p:nvSpPr>
        <p:spPr>
          <a:xfrm>
            <a:off x="7009788" y="1786972"/>
            <a:ext cx="239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 am going to school</a:t>
            </a:r>
            <a:endParaRPr kumimoji="1" lang="ko-KR" altLang="en-US" dirty="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D3A190C-780F-4048-B5DD-1E7E14470ECF}"/>
              </a:ext>
            </a:extLst>
          </p:cNvPr>
          <p:cNvSpPr/>
          <p:nvPr/>
        </p:nvSpPr>
        <p:spPr>
          <a:xfrm>
            <a:off x="2467898" y="2825545"/>
            <a:ext cx="2733368" cy="120691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Encoder</a:t>
            </a:r>
            <a:endParaRPr kumimoji="1" lang="ko-KR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D306EE6-E1A7-4848-83A6-B1A5C1B05D76}"/>
              </a:ext>
            </a:extLst>
          </p:cNvPr>
          <p:cNvSpPr/>
          <p:nvPr/>
        </p:nvSpPr>
        <p:spPr>
          <a:xfrm>
            <a:off x="6789175" y="2825545"/>
            <a:ext cx="2733368" cy="120691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Decoder</a:t>
            </a:r>
            <a:endParaRPr kumimoji="1" lang="ko-KR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F0FFE4E-CAC6-1C4F-8CD6-FA7C438FF561}"/>
              </a:ext>
            </a:extLst>
          </p:cNvPr>
          <p:cNvCxnSpPr/>
          <p:nvPr/>
        </p:nvCxnSpPr>
        <p:spPr>
          <a:xfrm>
            <a:off x="5329083" y="3419168"/>
            <a:ext cx="13519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9DA29A4-9167-974C-8124-BCD24FE2712A}"/>
              </a:ext>
            </a:extLst>
          </p:cNvPr>
          <p:cNvCxnSpPr>
            <a:cxnSpLocks/>
          </p:cNvCxnSpPr>
          <p:nvPr/>
        </p:nvCxnSpPr>
        <p:spPr>
          <a:xfrm flipV="1">
            <a:off x="3834582" y="4130431"/>
            <a:ext cx="0" cy="512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31A404D-F829-2545-9CFD-8E5AB0F454B3}"/>
              </a:ext>
            </a:extLst>
          </p:cNvPr>
          <p:cNvCxnSpPr>
            <a:cxnSpLocks/>
          </p:cNvCxnSpPr>
          <p:nvPr/>
        </p:nvCxnSpPr>
        <p:spPr>
          <a:xfrm flipV="1">
            <a:off x="8126363" y="2208433"/>
            <a:ext cx="0" cy="512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5866F9A-1CF3-2443-A2F8-6D66360ED137}"/>
              </a:ext>
            </a:extLst>
          </p:cNvPr>
          <p:cNvSpPr txBox="1"/>
          <p:nvPr/>
        </p:nvSpPr>
        <p:spPr>
          <a:xfrm>
            <a:off x="269341" y="545812"/>
            <a:ext cx="6718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Neural Machine Translation Architecture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6061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4E8B844-F09D-6948-B51E-0BAF916C577C}"/>
              </a:ext>
            </a:extLst>
          </p:cNvPr>
          <p:cNvSpPr txBox="1"/>
          <p:nvPr/>
        </p:nvSpPr>
        <p:spPr>
          <a:xfrm>
            <a:off x="2519876" y="4741261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나는 학교에 가는 중이다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0E32A1-DEF5-E147-8177-2921EE0EC800}"/>
              </a:ext>
            </a:extLst>
          </p:cNvPr>
          <p:cNvSpPr txBox="1"/>
          <p:nvPr/>
        </p:nvSpPr>
        <p:spPr>
          <a:xfrm>
            <a:off x="7009788" y="1786972"/>
            <a:ext cx="239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 am going to school</a:t>
            </a:r>
            <a:endParaRPr kumimoji="1" lang="ko-KR" altLang="en-US" dirty="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D3A190C-780F-4048-B5DD-1E7E14470ECF}"/>
              </a:ext>
            </a:extLst>
          </p:cNvPr>
          <p:cNvSpPr/>
          <p:nvPr/>
        </p:nvSpPr>
        <p:spPr>
          <a:xfrm>
            <a:off x="2467898" y="2825545"/>
            <a:ext cx="2733368" cy="120691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Encoder</a:t>
            </a:r>
            <a:endParaRPr kumimoji="1" lang="ko-KR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D306EE6-E1A7-4848-83A6-B1A5C1B05D76}"/>
              </a:ext>
            </a:extLst>
          </p:cNvPr>
          <p:cNvSpPr/>
          <p:nvPr/>
        </p:nvSpPr>
        <p:spPr>
          <a:xfrm>
            <a:off x="6789175" y="2825545"/>
            <a:ext cx="2733368" cy="120691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Decoder</a:t>
            </a:r>
            <a:endParaRPr kumimoji="1" lang="ko-KR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F0FFE4E-CAC6-1C4F-8CD6-FA7C438FF561}"/>
              </a:ext>
            </a:extLst>
          </p:cNvPr>
          <p:cNvCxnSpPr/>
          <p:nvPr/>
        </p:nvCxnSpPr>
        <p:spPr>
          <a:xfrm>
            <a:off x="5329083" y="3419168"/>
            <a:ext cx="13519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9DA29A4-9167-974C-8124-BCD24FE2712A}"/>
              </a:ext>
            </a:extLst>
          </p:cNvPr>
          <p:cNvCxnSpPr>
            <a:cxnSpLocks/>
          </p:cNvCxnSpPr>
          <p:nvPr/>
        </p:nvCxnSpPr>
        <p:spPr>
          <a:xfrm flipV="1">
            <a:off x="3834582" y="4130431"/>
            <a:ext cx="0" cy="512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31A404D-F829-2545-9CFD-8E5AB0F454B3}"/>
              </a:ext>
            </a:extLst>
          </p:cNvPr>
          <p:cNvCxnSpPr>
            <a:cxnSpLocks/>
          </p:cNvCxnSpPr>
          <p:nvPr/>
        </p:nvCxnSpPr>
        <p:spPr>
          <a:xfrm flipV="1">
            <a:off x="8126363" y="2208433"/>
            <a:ext cx="0" cy="512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F2E4BC2-AD8D-9E4C-B141-66518CB7B7D8}"/>
              </a:ext>
            </a:extLst>
          </p:cNvPr>
          <p:cNvSpPr txBox="1"/>
          <p:nvPr/>
        </p:nvSpPr>
        <p:spPr>
          <a:xfrm>
            <a:off x="4002286" y="5558135"/>
            <a:ext cx="4649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Encoder–Decoder Architecture</a:t>
            </a:r>
            <a:endParaRPr kumimoji="1" lang="ko-KR" alt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7E17B9-0920-7E4A-9CA8-18641536E975}"/>
              </a:ext>
            </a:extLst>
          </p:cNvPr>
          <p:cNvSpPr txBox="1"/>
          <p:nvPr/>
        </p:nvSpPr>
        <p:spPr>
          <a:xfrm>
            <a:off x="269341" y="545812"/>
            <a:ext cx="6718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Neural Machine Translation Architecture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4096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4E8B844-F09D-6948-B51E-0BAF916C577C}"/>
              </a:ext>
            </a:extLst>
          </p:cNvPr>
          <p:cNvSpPr txBox="1"/>
          <p:nvPr/>
        </p:nvSpPr>
        <p:spPr>
          <a:xfrm>
            <a:off x="2519876" y="4741261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나는 학교에 가는 중이다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0E32A1-DEF5-E147-8177-2921EE0EC800}"/>
              </a:ext>
            </a:extLst>
          </p:cNvPr>
          <p:cNvSpPr txBox="1"/>
          <p:nvPr/>
        </p:nvSpPr>
        <p:spPr>
          <a:xfrm>
            <a:off x="7009788" y="1786972"/>
            <a:ext cx="239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 am going to school</a:t>
            </a:r>
            <a:endParaRPr kumimoji="1" lang="ko-KR" altLang="en-US" dirty="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D3A190C-780F-4048-B5DD-1E7E14470ECF}"/>
              </a:ext>
            </a:extLst>
          </p:cNvPr>
          <p:cNvSpPr/>
          <p:nvPr/>
        </p:nvSpPr>
        <p:spPr>
          <a:xfrm>
            <a:off x="2467898" y="2825545"/>
            <a:ext cx="2733368" cy="120691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Encoder</a:t>
            </a:r>
            <a:endParaRPr kumimoji="1" lang="ko-KR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D306EE6-E1A7-4848-83A6-B1A5C1B05D76}"/>
              </a:ext>
            </a:extLst>
          </p:cNvPr>
          <p:cNvSpPr/>
          <p:nvPr/>
        </p:nvSpPr>
        <p:spPr>
          <a:xfrm>
            <a:off x="6789175" y="2825545"/>
            <a:ext cx="2733368" cy="120691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Decoder</a:t>
            </a:r>
            <a:endParaRPr kumimoji="1" lang="ko-KR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F0FFE4E-CAC6-1C4F-8CD6-FA7C438FF561}"/>
              </a:ext>
            </a:extLst>
          </p:cNvPr>
          <p:cNvCxnSpPr/>
          <p:nvPr/>
        </p:nvCxnSpPr>
        <p:spPr>
          <a:xfrm>
            <a:off x="5329083" y="3419168"/>
            <a:ext cx="13519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9DA29A4-9167-974C-8124-BCD24FE2712A}"/>
              </a:ext>
            </a:extLst>
          </p:cNvPr>
          <p:cNvCxnSpPr>
            <a:cxnSpLocks/>
          </p:cNvCxnSpPr>
          <p:nvPr/>
        </p:nvCxnSpPr>
        <p:spPr>
          <a:xfrm flipV="1">
            <a:off x="3834582" y="4130431"/>
            <a:ext cx="0" cy="512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31A404D-F829-2545-9CFD-8E5AB0F454B3}"/>
              </a:ext>
            </a:extLst>
          </p:cNvPr>
          <p:cNvCxnSpPr>
            <a:cxnSpLocks/>
          </p:cNvCxnSpPr>
          <p:nvPr/>
        </p:nvCxnSpPr>
        <p:spPr>
          <a:xfrm flipV="1">
            <a:off x="8126363" y="2208433"/>
            <a:ext cx="0" cy="512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F2E4BC2-AD8D-9E4C-B141-66518CB7B7D8}"/>
              </a:ext>
            </a:extLst>
          </p:cNvPr>
          <p:cNvSpPr txBox="1"/>
          <p:nvPr/>
        </p:nvSpPr>
        <p:spPr>
          <a:xfrm>
            <a:off x="3914649" y="5558135"/>
            <a:ext cx="4559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Sequence to Sequence Model</a:t>
            </a:r>
            <a:endParaRPr kumimoji="1" lang="ko-KR" alt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A17838-FEC6-0641-B792-D8E6A721C08A}"/>
              </a:ext>
            </a:extLst>
          </p:cNvPr>
          <p:cNvSpPr txBox="1"/>
          <p:nvPr/>
        </p:nvSpPr>
        <p:spPr>
          <a:xfrm>
            <a:off x="269341" y="545812"/>
            <a:ext cx="6718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Neural Machine Translation Architecture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3701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639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Neural Machine Translation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F0C7A0C-57D7-9C42-9C5E-483ABFDCF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820" y="149942"/>
            <a:ext cx="4570368" cy="655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185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639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Neural Machine Translation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F0C7A0C-57D7-9C42-9C5E-483ABFDCF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820" y="149942"/>
            <a:ext cx="4570368" cy="6558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1A8F75-BC30-7A43-AF02-B817E4BBDAEA}"/>
              </a:ext>
            </a:extLst>
          </p:cNvPr>
          <p:cNvSpPr txBox="1"/>
          <p:nvPr/>
        </p:nvSpPr>
        <p:spPr>
          <a:xfrm>
            <a:off x="363793" y="1494504"/>
            <a:ext cx="559455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Cho et al. (2014)</a:t>
            </a:r>
          </a:p>
        </p:txBody>
      </p:sp>
    </p:spTree>
    <p:extLst>
      <p:ext uri="{BB962C8B-B14F-4D97-AF65-F5344CB8AC3E}">
        <p14:creationId xmlns:p14="http://schemas.microsoft.com/office/powerpoint/2010/main" val="31744068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639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Neural Machine Translation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F0C7A0C-57D7-9C42-9C5E-483ABFDCF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820" y="149942"/>
            <a:ext cx="4570368" cy="6558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1A8F75-BC30-7A43-AF02-B817E4BBDAEA}"/>
              </a:ext>
            </a:extLst>
          </p:cNvPr>
          <p:cNvSpPr txBox="1"/>
          <p:nvPr/>
        </p:nvSpPr>
        <p:spPr>
          <a:xfrm>
            <a:off x="363793" y="1494504"/>
            <a:ext cx="559455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Cho et al. (2014)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Encoder-Decoder </a:t>
            </a:r>
            <a:r>
              <a:rPr kumimoji="1" lang="ko-KR" altLang="en-US" dirty="0"/>
              <a:t>구조를 처음 제시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797186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639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Neural Machine Translation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F0C7A0C-57D7-9C42-9C5E-483ABFDCF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820" y="149942"/>
            <a:ext cx="4570368" cy="6558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1A8F75-BC30-7A43-AF02-B817E4BBDAEA}"/>
              </a:ext>
            </a:extLst>
          </p:cNvPr>
          <p:cNvSpPr txBox="1"/>
          <p:nvPr/>
        </p:nvSpPr>
        <p:spPr>
          <a:xfrm>
            <a:off x="363793" y="1494504"/>
            <a:ext cx="5594555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Cho et al. (2014)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Encoder-Decoder </a:t>
            </a:r>
            <a:r>
              <a:rPr kumimoji="1" lang="ko-KR" altLang="en-US" dirty="0"/>
              <a:t>구조를 처음 제시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NMT</a:t>
            </a:r>
            <a:r>
              <a:rPr kumimoji="1" lang="ko-KR" altLang="en-US" dirty="0"/>
              <a:t>의 시발점이 된 논문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09172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096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Text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Generation</a:t>
            </a:r>
          </a:p>
        </p:txBody>
      </p:sp>
    </p:spTree>
    <p:extLst>
      <p:ext uri="{BB962C8B-B14F-4D97-AF65-F5344CB8AC3E}">
        <p14:creationId xmlns:p14="http://schemas.microsoft.com/office/powerpoint/2010/main" val="19292444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639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Neural Machine Translation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F0C7A0C-57D7-9C42-9C5E-483ABFDCF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820" y="149942"/>
            <a:ext cx="4570368" cy="6558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1A8F75-BC30-7A43-AF02-B817E4BBDAEA}"/>
              </a:ext>
            </a:extLst>
          </p:cNvPr>
          <p:cNvSpPr txBox="1"/>
          <p:nvPr/>
        </p:nvSpPr>
        <p:spPr>
          <a:xfrm>
            <a:off x="363793" y="1494504"/>
            <a:ext cx="5594555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Cho et al. (2014)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Encoder-Decoder </a:t>
            </a:r>
            <a:r>
              <a:rPr kumimoji="1" lang="ko-KR" altLang="en-US" dirty="0"/>
              <a:t>구조를 처음 제시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NMT</a:t>
            </a:r>
            <a:r>
              <a:rPr kumimoji="1" lang="ko-KR" altLang="en-US" dirty="0"/>
              <a:t>의 시발점이 된 논문</a:t>
            </a:r>
            <a:endParaRPr kumimoji="1"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하지만 해당 논문에서는 해당 신경망 모델을 기계 번역에 직접 적용하지 않음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659449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639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Neural Machine Translation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F0C7A0C-57D7-9C42-9C5E-483ABFDCF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820" y="149942"/>
            <a:ext cx="4570368" cy="6558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1A8F75-BC30-7A43-AF02-B817E4BBDAEA}"/>
              </a:ext>
            </a:extLst>
          </p:cNvPr>
          <p:cNvSpPr txBox="1"/>
          <p:nvPr/>
        </p:nvSpPr>
        <p:spPr>
          <a:xfrm>
            <a:off x="363793" y="1494504"/>
            <a:ext cx="5594555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Cho et al. (2014)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Encoder-Decoder </a:t>
            </a:r>
            <a:r>
              <a:rPr kumimoji="1" lang="ko-KR" altLang="en-US" dirty="0"/>
              <a:t>구조를 처음 제시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NMT</a:t>
            </a:r>
            <a:r>
              <a:rPr kumimoji="1" lang="ko-KR" altLang="en-US" dirty="0"/>
              <a:t>의 시발점이 된 논문</a:t>
            </a:r>
            <a:endParaRPr kumimoji="1"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하지만 해당 논문에서는 해당 신경망 모델을 기계 번역에 직접 적용하지 않음</a:t>
            </a:r>
            <a:endParaRPr kumimoji="1"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기존의 가장 높은 성능을 보이던 </a:t>
            </a:r>
            <a:r>
              <a:rPr kumimoji="1" lang="en-US" altLang="ko-KR" dirty="0"/>
              <a:t>Phrase-based SMT </a:t>
            </a:r>
            <a:r>
              <a:rPr kumimoji="1" lang="ko-KR" altLang="en-US" dirty="0"/>
              <a:t>모델에 적용시킴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47836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639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Neural Machine Translation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44D4F3-DF68-1A4C-9B1A-EE38408CC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768" y="103837"/>
            <a:ext cx="4639412" cy="675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614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639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Neural Machine Translation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44D4F3-DF68-1A4C-9B1A-EE38408CC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768" y="103837"/>
            <a:ext cx="4639412" cy="67541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C4AD4C-3C02-9F44-A6E6-F01619FCBBEE}"/>
              </a:ext>
            </a:extLst>
          </p:cNvPr>
          <p:cNvSpPr txBox="1"/>
          <p:nvPr/>
        </p:nvSpPr>
        <p:spPr>
          <a:xfrm>
            <a:off x="363792" y="1494504"/>
            <a:ext cx="559455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 err="1"/>
              <a:t>Sutskever</a:t>
            </a:r>
            <a:r>
              <a:rPr kumimoji="1" lang="en-US" altLang="ko-KR" dirty="0"/>
              <a:t> et al. (2014, Google)</a:t>
            </a:r>
          </a:p>
        </p:txBody>
      </p:sp>
    </p:spTree>
    <p:extLst>
      <p:ext uri="{BB962C8B-B14F-4D97-AF65-F5344CB8AC3E}">
        <p14:creationId xmlns:p14="http://schemas.microsoft.com/office/powerpoint/2010/main" val="20178875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639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Neural Machine Translation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44D4F3-DF68-1A4C-9B1A-EE38408CC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768" y="103837"/>
            <a:ext cx="4639412" cy="67541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C4AD4C-3C02-9F44-A6E6-F01619FCBBEE}"/>
              </a:ext>
            </a:extLst>
          </p:cNvPr>
          <p:cNvSpPr txBox="1"/>
          <p:nvPr/>
        </p:nvSpPr>
        <p:spPr>
          <a:xfrm>
            <a:off x="363792" y="1494504"/>
            <a:ext cx="559455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 err="1"/>
              <a:t>Sutskever</a:t>
            </a:r>
            <a:r>
              <a:rPr kumimoji="1" lang="en-US" altLang="ko-KR" dirty="0"/>
              <a:t> et al. (2014, Google)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본격적인 </a:t>
            </a:r>
            <a:r>
              <a:rPr kumimoji="1" lang="en-US" altLang="ko-KR" dirty="0"/>
              <a:t>NMT </a:t>
            </a:r>
            <a:r>
              <a:rPr kumimoji="1" lang="ko-KR" altLang="en-US" dirty="0"/>
              <a:t>모델의 시작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355795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639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Neural Machine Translation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44D4F3-DF68-1A4C-9B1A-EE38408CC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768" y="103837"/>
            <a:ext cx="4639412" cy="67541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C4AD4C-3C02-9F44-A6E6-F01619FCBBEE}"/>
              </a:ext>
            </a:extLst>
          </p:cNvPr>
          <p:cNvSpPr txBox="1"/>
          <p:nvPr/>
        </p:nvSpPr>
        <p:spPr>
          <a:xfrm>
            <a:off x="363792" y="1494504"/>
            <a:ext cx="5594555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 err="1"/>
              <a:t>Sutskever</a:t>
            </a:r>
            <a:r>
              <a:rPr kumimoji="1" lang="en-US" altLang="ko-KR" dirty="0"/>
              <a:t> et al. (2014, Google)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본격적인 </a:t>
            </a:r>
            <a:r>
              <a:rPr kumimoji="1" lang="en-US" altLang="ko-KR" dirty="0"/>
              <a:t>NMT </a:t>
            </a:r>
            <a:r>
              <a:rPr kumimoji="1" lang="ko-KR" altLang="en-US" dirty="0"/>
              <a:t>모델의 시작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RNN</a:t>
            </a:r>
            <a:r>
              <a:rPr kumimoji="1" lang="ko-KR" altLang="en-US" dirty="0"/>
              <a:t> 을 사용해 </a:t>
            </a:r>
            <a:r>
              <a:rPr kumimoji="1" lang="en-US" altLang="ko-KR" dirty="0"/>
              <a:t>Input 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output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modeling</a:t>
            </a:r>
            <a:r>
              <a:rPr kumimoji="1" lang="ko-KR" altLang="en-US" dirty="0"/>
              <a:t>함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844462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121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Sequence to Sequence Learning with Neural Networks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3E08FA-23E0-A145-9C25-6D47FD2ED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175" y="2726177"/>
            <a:ext cx="7850659" cy="173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9724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121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Sequence to Sequence Learning with Neural Networks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3E08FA-23E0-A145-9C25-6D47FD2ED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175" y="2726177"/>
            <a:ext cx="7850659" cy="173959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663A769-EFD1-0C45-8895-B6F4ECE1F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170" y="5077270"/>
            <a:ext cx="4643659" cy="70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01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121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Sequence to Sequence Learning with Neural Networks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3E08FA-23E0-A145-9C25-6D47FD2EDE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83824" r="61880" b="-2108"/>
          <a:stretch/>
        </p:blipFill>
        <p:spPr>
          <a:xfrm>
            <a:off x="2424175" y="4184373"/>
            <a:ext cx="2992651" cy="3180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C2BE01-3072-3D48-B976-108815824D4C}"/>
              </a:ext>
            </a:extLst>
          </p:cNvPr>
          <p:cNvSpPr txBox="1"/>
          <p:nvPr/>
        </p:nvSpPr>
        <p:spPr>
          <a:xfrm>
            <a:off x="437321" y="1182757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Input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6441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121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Sequence to Sequence Learning with Neural Networks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3E08FA-23E0-A145-9C25-6D47FD2EDE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400" r="64792" b="-964"/>
          <a:stretch/>
        </p:blipFill>
        <p:spPr>
          <a:xfrm>
            <a:off x="2424175" y="3429001"/>
            <a:ext cx="2764051" cy="10535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C2BE01-3072-3D48-B976-108815824D4C}"/>
              </a:ext>
            </a:extLst>
          </p:cNvPr>
          <p:cNvSpPr txBox="1"/>
          <p:nvPr/>
        </p:nvSpPr>
        <p:spPr>
          <a:xfrm>
            <a:off x="437321" y="1182757"/>
            <a:ext cx="2414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Input Sentence LSTM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956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096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Text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Generation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1" y="1290917"/>
            <a:ext cx="732931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1"/>
                </a:solidFill>
              </a:rPr>
              <a:t>주어진 목적</a:t>
            </a:r>
            <a:r>
              <a:rPr lang="ko-KR" altLang="en-US" dirty="0"/>
              <a:t>에 맞는 </a:t>
            </a:r>
            <a:r>
              <a:rPr lang="en-US" altLang="ko-KR" dirty="0"/>
              <a:t>Text</a:t>
            </a:r>
            <a:r>
              <a:rPr lang="ko-KR" altLang="en-US" dirty="0" err="1"/>
              <a:t>를</a:t>
            </a:r>
            <a:r>
              <a:rPr lang="ko-KR" altLang="en-US" dirty="0"/>
              <a:t> 생성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559989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121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Sequence to Sequence Learning with Neural Networks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3E08FA-23E0-A145-9C25-6D47FD2EDE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40400" r="53230" b="-964"/>
          <a:stretch/>
        </p:blipFill>
        <p:spPr>
          <a:xfrm>
            <a:off x="2424175" y="3429001"/>
            <a:ext cx="3671825" cy="10535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C2BE01-3072-3D48-B976-108815824D4C}"/>
              </a:ext>
            </a:extLst>
          </p:cNvPr>
          <p:cNvSpPr txBox="1"/>
          <p:nvPr/>
        </p:nvSpPr>
        <p:spPr>
          <a:xfrm>
            <a:off x="437321" y="1182757"/>
            <a:ext cx="3843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Output Sentence LSTM (first step)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7143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121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Sequence to Sequence Learning with Neural Networks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3E08FA-23E0-A145-9C25-6D47FD2EDE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-738" r="53230" b="-964"/>
          <a:stretch/>
        </p:blipFill>
        <p:spPr>
          <a:xfrm>
            <a:off x="2424175" y="2713383"/>
            <a:ext cx="3671825" cy="17691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C2BE01-3072-3D48-B976-108815824D4C}"/>
              </a:ext>
            </a:extLst>
          </p:cNvPr>
          <p:cNvSpPr txBox="1"/>
          <p:nvPr/>
        </p:nvSpPr>
        <p:spPr>
          <a:xfrm>
            <a:off x="437321" y="1182757"/>
            <a:ext cx="3843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Output Sentence LSTM (first step)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4102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121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Sequence to Sequence Learning with Neural Networks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3E08FA-23E0-A145-9C25-6D47FD2EDE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67" r="38332" b="-964"/>
          <a:stretch/>
        </p:blipFill>
        <p:spPr>
          <a:xfrm>
            <a:off x="2424175" y="2723321"/>
            <a:ext cx="4841329" cy="17592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C2BE01-3072-3D48-B976-108815824D4C}"/>
              </a:ext>
            </a:extLst>
          </p:cNvPr>
          <p:cNvSpPr txBox="1"/>
          <p:nvPr/>
        </p:nvSpPr>
        <p:spPr>
          <a:xfrm>
            <a:off x="437321" y="1182757"/>
            <a:ext cx="4095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Output Sentence LSTM (second step)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0E99CCF-54C1-F448-8A80-FDA1490A4A68}"/>
              </a:ext>
            </a:extLst>
          </p:cNvPr>
          <p:cNvSpPr/>
          <p:nvPr/>
        </p:nvSpPr>
        <p:spPr>
          <a:xfrm>
            <a:off x="6368699" y="2775871"/>
            <a:ext cx="765313" cy="705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12041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121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Sequence to Sequence Learning with Neural Networks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3E08FA-23E0-A145-9C25-6D47FD2EDE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67" r="38332" b="-964"/>
          <a:stretch/>
        </p:blipFill>
        <p:spPr>
          <a:xfrm>
            <a:off x="2424175" y="2723321"/>
            <a:ext cx="4841329" cy="17592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C2BE01-3072-3D48-B976-108815824D4C}"/>
              </a:ext>
            </a:extLst>
          </p:cNvPr>
          <p:cNvSpPr txBox="1"/>
          <p:nvPr/>
        </p:nvSpPr>
        <p:spPr>
          <a:xfrm>
            <a:off x="437321" y="1182757"/>
            <a:ext cx="4095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Output Sentence LSTM (second step)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3372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121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Sequence to Sequence Learning with Neural Networks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3E08FA-23E0-A145-9C25-6D47FD2EDE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67" r="28493" b="-964"/>
          <a:stretch/>
        </p:blipFill>
        <p:spPr>
          <a:xfrm>
            <a:off x="2424175" y="2723321"/>
            <a:ext cx="5613724" cy="17592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C2BE01-3072-3D48-B976-108815824D4C}"/>
              </a:ext>
            </a:extLst>
          </p:cNvPr>
          <p:cNvSpPr txBox="1"/>
          <p:nvPr/>
        </p:nvSpPr>
        <p:spPr>
          <a:xfrm>
            <a:off x="437321" y="1182757"/>
            <a:ext cx="3840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Output Sentence LSTM (third step)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0E99CCF-54C1-F448-8A80-FDA1490A4A68}"/>
              </a:ext>
            </a:extLst>
          </p:cNvPr>
          <p:cNvSpPr/>
          <p:nvPr/>
        </p:nvSpPr>
        <p:spPr>
          <a:xfrm>
            <a:off x="7272586" y="2775871"/>
            <a:ext cx="765313" cy="705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23954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121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Sequence to Sequence Learning with Neural Networks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3E08FA-23E0-A145-9C25-6D47FD2EDE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67" r="28493" b="-964"/>
          <a:stretch/>
        </p:blipFill>
        <p:spPr>
          <a:xfrm>
            <a:off x="2424175" y="2723321"/>
            <a:ext cx="5613724" cy="17592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C2BE01-3072-3D48-B976-108815824D4C}"/>
              </a:ext>
            </a:extLst>
          </p:cNvPr>
          <p:cNvSpPr txBox="1"/>
          <p:nvPr/>
        </p:nvSpPr>
        <p:spPr>
          <a:xfrm>
            <a:off x="437321" y="1182757"/>
            <a:ext cx="3840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Output Sentence LSTM (third step)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460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121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Sequence to Sequence Learning with Neural Networks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3E08FA-23E0-A145-9C25-6D47FD2EDE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67" r="14002" b="-964"/>
          <a:stretch/>
        </p:blipFill>
        <p:spPr>
          <a:xfrm>
            <a:off x="2424175" y="2723321"/>
            <a:ext cx="6751356" cy="17592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C2BE01-3072-3D48-B976-108815824D4C}"/>
              </a:ext>
            </a:extLst>
          </p:cNvPr>
          <p:cNvSpPr txBox="1"/>
          <p:nvPr/>
        </p:nvSpPr>
        <p:spPr>
          <a:xfrm>
            <a:off x="437321" y="1182757"/>
            <a:ext cx="4000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Output Sentence LSTM (fourth step)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0698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121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Sequence to Sequence Learning with Neural Networks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3E08FA-23E0-A145-9C25-6D47FD2EDE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-167" r="-457" b="-964"/>
          <a:stretch/>
        </p:blipFill>
        <p:spPr>
          <a:xfrm>
            <a:off x="2424174" y="2723321"/>
            <a:ext cx="7886473" cy="17592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C2BE01-3072-3D48-B976-108815824D4C}"/>
              </a:ext>
            </a:extLst>
          </p:cNvPr>
          <p:cNvSpPr txBox="1"/>
          <p:nvPr/>
        </p:nvSpPr>
        <p:spPr>
          <a:xfrm>
            <a:off x="437321" y="1182757"/>
            <a:ext cx="377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Output Sentence LSTM (fifth step)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5386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121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Sequence to Sequence Learning with Neural Networks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3E08FA-23E0-A145-9C25-6D47FD2EDE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-167" r="-457" b="-964"/>
          <a:stretch/>
        </p:blipFill>
        <p:spPr>
          <a:xfrm>
            <a:off x="2424174" y="2723321"/>
            <a:ext cx="7886473" cy="17592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C2BE01-3072-3D48-B976-108815824D4C}"/>
              </a:ext>
            </a:extLst>
          </p:cNvPr>
          <p:cNvSpPr txBox="1"/>
          <p:nvPr/>
        </p:nvSpPr>
        <p:spPr>
          <a:xfrm>
            <a:off x="269341" y="4630151"/>
            <a:ext cx="2983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Important things of model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5881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121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Sequence to Sequence Learning with Neural Networks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3E08FA-23E0-A145-9C25-6D47FD2EDE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-167" r="-457" b="-964"/>
          <a:stretch/>
        </p:blipFill>
        <p:spPr>
          <a:xfrm>
            <a:off x="2424174" y="2723321"/>
            <a:ext cx="7886473" cy="17592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C2BE01-3072-3D48-B976-108815824D4C}"/>
              </a:ext>
            </a:extLst>
          </p:cNvPr>
          <p:cNvSpPr txBox="1"/>
          <p:nvPr/>
        </p:nvSpPr>
        <p:spPr>
          <a:xfrm>
            <a:off x="269341" y="4630151"/>
            <a:ext cx="2983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Important things of model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B18F5A-D9B9-9747-9C9D-87655B4E7EC7}"/>
              </a:ext>
            </a:extLst>
          </p:cNvPr>
          <p:cNvSpPr txBox="1"/>
          <p:nvPr/>
        </p:nvSpPr>
        <p:spPr>
          <a:xfrm>
            <a:off x="430924" y="5139559"/>
            <a:ext cx="314784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accent1"/>
                </a:solidFill>
              </a:rPr>
              <a:t>Using different two LSTM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319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096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Text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Generation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1" y="1290917"/>
            <a:ext cx="732931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1"/>
                </a:solidFill>
              </a:rPr>
              <a:t>주어진 목적</a:t>
            </a:r>
            <a:r>
              <a:rPr lang="ko-KR" altLang="en-US" dirty="0"/>
              <a:t>에 맞는 </a:t>
            </a:r>
            <a:r>
              <a:rPr lang="en-US" altLang="ko-KR" dirty="0"/>
              <a:t>Text</a:t>
            </a:r>
            <a:r>
              <a:rPr lang="ko-KR" altLang="en-US" dirty="0" err="1"/>
              <a:t>를</a:t>
            </a:r>
            <a:r>
              <a:rPr lang="ko-KR" altLang="en-US" dirty="0"/>
              <a:t> 생성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A858F5-F321-024C-B770-D32E870B69C9}"/>
              </a:ext>
            </a:extLst>
          </p:cNvPr>
          <p:cNvSpPr txBox="1"/>
          <p:nvPr/>
        </p:nvSpPr>
        <p:spPr>
          <a:xfrm>
            <a:off x="667265" y="2372497"/>
            <a:ext cx="872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solidFill>
                  <a:schemeClr val="accent1"/>
                </a:solidFill>
              </a:rPr>
              <a:t>시 생성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C1DFE31-F9FB-1244-A70F-84CA087BFD1D}"/>
              </a:ext>
            </a:extLst>
          </p:cNvPr>
          <p:cNvCxnSpPr>
            <a:endCxn id="3" idx="0"/>
          </p:cNvCxnSpPr>
          <p:nvPr/>
        </p:nvCxnSpPr>
        <p:spPr>
          <a:xfrm>
            <a:off x="1103442" y="1745209"/>
            <a:ext cx="1" cy="627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485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121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Sequence to Sequence Learning with Neural Networks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3E08FA-23E0-A145-9C25-6D47FD2EDE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-167" r="-457" b="-964"/>
          <a:stretch/>
        </p:blipFill>
        <p:spPr>
          <a:xfrm>
            <a:off x="2424174" y="2723321"/>
            <a:ext cx="7886473" cy="17592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C2BE01-3072-3D48-B976-108815824D4C}"/>
              </a:ext>
            </a:extLst>
          </p:cNvPr>
          <p:cNvSpPr txBox="1"/>
          <p:nvPr/>
        </p:nvSpPr>
        <p:spPr>
          <a:xfrm>
            <a:off x="269341" y="4630151"/>
            <a:ext cx="2983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Important things of model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B18F5A-D9B9-9747-9C9D-87655B4E7EC7}"/>
              </a:ext>
            </a:extLst>
          </p:cNvPr>
          <p:cNvSpPr txBox="1"/>
          <p:nvPr/>
        </p:nvSpPr>
        <p:spPr>
          <a:xfrm>
            <a:off x="430924" y="5139559"/>
            <a:ext cx="314784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accent1"/>
                </a:solidFill>
              </a:rPr>
              <a:t>Using different two LSTM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C3A4AB-C1AA-FB4D-811C-660C920BF6C6}"/>
              </a:ext>
            </a:extLst>
          </p:cNvPr>
          <p:cNvSpPr/>
          <p:nvPr/>
        </p:nvSpPr>
        <p:spPr>
          <a:xfrm>
            <a:off x="2343807" y="2723321"/>
            <a:ext cx="2942896" cy="175922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8D8911-4EE6-9C49-812A-64D7E0DC4158}"/>
              </a:ext>
            </a:extLst>
          </p:cNvPr>
          <p:cNvSpPr/>
          <p:nvPr/>
        </p:nvSpPr>
        <p:spPr>
          <a:xfrm>
            <a:off x="5367070" y="2723321"/>
            <a:ext cx="4743882" cy="1759227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51447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121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Sequence to Sequence Learning with Neural Networks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3E08FA-23E0-A145-9C25-6D47FD2EDE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-167" r="-457" b="-964"/>
          <a:stretch/>
        </p:blipFill>
        <p:spPr>
          <a:xfrm>
            <a:off x="2424174" y="2723321"/>
            <a:ext cx="7886473" cy="17592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C2BE01-3072-3D48-B976-108815824D4C}"/>
              </a:ext>
            </a:extLst>
          </p:cNvPr>
          <p:cNvSpPr txBox="1"/>
          <p:nvPr/>
        </p:nvSpPr>
        <p:spPr>
          <a:xfrm>
            <a:off x="269341" y="4630151"/>
            <a:ext cx="2983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Important things of model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B18F5A-D9B9-9747-9C9D-87655B4E7EC7}"/>
              </a:ext>
            </a:extLst>
          </p:cNvPr>
          <p:cNvSpPr txBox="1"/>
          <p:nvPr/>
        </p:nvSpPr>
        <p:spPr>
          <a:xfrm>
            <a:off x="430924" y="5139559"/>
            <a:ext cx="3147849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accent1"/>
                </a:solidFill>
              </a:rPr>
              <a:t>Using different two LSTM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accent1"/>
                </a:solidFill>
              </a:rPr>
              <a:t>Deep LSTM(4 layer)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0004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121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Sequence to Sequence Learning with Neural Networks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3E08FA-23E0-A145-9C25-6D47FD2EDE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-167" r="-457" b="-964"/>
          <a:stretch/>
        </p:blipFill>
        <p:spPr>
          <a:xfrm>
            <a:off x="2424174" y="2723321"/>
            <a:ext cx="7886473" cy="17592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C2BE01-3072-3D48-B976-108815824D4C}"/>
              </a:ext>
            </a:extLst>
          </p:cNvPr>
          <p:cNvSpPr txBox="1"/>
          <p:nvPr/>
        </p:nvSpPr>
        <p:spPr>
          <a:xfrm>
            <a:off x="269341" y="4630151"/>
            <a:ext cx="2983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Important things of model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B18F5A-D9B9-9747-9C9D-87655B4E7EC7}"/>
              </a:ext>
            </a:extLst>
          </p:cNvPr>
          <p:cNvSpPr txBox="1"/>
          <p:nvPr/>
        </p:nvSpPr>
        <p:spPr>
          <a:xfrm>
            <a:off x="430924" y="5139559"/>
            <a:ext cx="5760616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accent1"/>
                </a:solidFill>
              </a:rPr>
              <a:t>Using different two LSTM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accent1"/>
                </a:solidFill>
              </a:rPr>
              <a:t>Deep LSTM(4 layer)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accent1"/>
                </a:solidFill>
              </a:rPr>
              <a:t>Reverse the order of words of the input sentences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6934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121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Sequence to Sequence Learning with Neural Networks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3E08FA-23E0-A145-9C25-6D47FD2EDE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-167" r="-457" b="-964"/>
          <a:stretch/>
        </p:blipFill>
        <p:spPr>
          <a:xfrm>
            <a:off x="2424174" y="2723321"/>
            <a:ext cx="7886473" cy="17592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C2BE01-3072-3D48-B976-108815824D4C}"/>
              </a:ext>
            </a:extLst>
          </p:cNvPr>
          <p:cNvSpPr txBox="1"/>
          <p:nvPr/>
        </p:nvSpPr>
        <p:spPr>
          <a:xfrm>
            <a:off x="269341" y="4630151"/>
            <a:ext cx="2983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Important things of model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B18F5A-D9B9-9747-9C9D-87655B4E7EC7}"/>
              </a:ext>
            </a:extLst>
          </p:cNvPr>
          <p:cNvSpPr txBox="1"/>
          <p:nvPr/>
        </p:nvSpPr>
        <p:spPr>
          <a:xfrm>
            <a:off x="430924" y="5139559"/>
            <a:ext cx="5760616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accent1"/>
                </a:solidFill>
              </a:rPr>
              <a:t>Using different two LSTM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accent1"/>
                </a:solidFill>
              </a:rPr>
              <a:t>Deep LSTM(4 layer)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accent1"/>
                </a:solidFill>
              </a:rPr>
              <a:t>Reverse the order of words of the input sentences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A6DA4F-CC82-9640-93D5-6F9988907F8D}"/>
              </a:ext>
            </a:extLst>
          </p:cNvPr>
          <p:cNvSpPr/>
          <p:nvPr/>
        </p:nvSpPr>
        <p:spPr>
          <a:xfrm>
            <a:off x="2596055" y="4172501"/>
            <a:ext cx="525518" cy="253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accent2"/>
                </a:solidFill>
              </a:rPr>
              <a:t>C</a:t>
            </a:r>
            <a:endParaRPr kumimoji="1" lang="ko-KR" altLang="en-US" dirty="0">
              <a:solidFill>
                <a:schemeClr val="accent2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F646374-72F4-DD43-993E-D58888E96C0E}"/>
              </a:ext>
            </a:extLst>
          </p:cNvPr>
          <p:cNvSpPr/>
          <p:nvPr/>
        </p:nvSpPr>
        <p:spPr>
          <a:xfrm>
            <a:off x="3557751" y="4172501"/>
            <a:ext cx="525518" cy="253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accent2"/>
                </a:solidFill>
              </a:rPr>
              <a:t>B</a:t>
            </a:r>
            <a:endParaRPr kumimoji="1" lang="ko-KR" altLang="en-US" dirty="0">
              <a:solidFill>
                <a:schemeClr val="accent2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64FE40-77E2-D243-AFCB-EF010D8F8366}"/>
              </a:ext>
            </a:extLst>
          </p:cNvPr>
          <p:cNvSpPr/>
          <p:nvPr/>
        </p:nvSpPr>
        <p:spPr>
          <a:xfrm>
            <a:off x="4546330" y="4166468"/>
            <a:ext cx="525518" cy="253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accent2"/>
                </a:solidFill>
              </a:rPr>
              <a:t>A</a:t>
            </a:r>
            <a:endParaRPr kumimoji="1"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1079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2066371" y="3136612"/>
            <a:ext cx="80592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b="1" dirty="0"/>
              <a:t>How do we evaluate translation quality</a:t>
            </a:r>
          </a:p>
        </p:txBody>
      </p:sp>
    </p:spTree>
    <p:extLst>
      <p:ext uri="{BB962C8B-B14F-4D97-AF65-F5344CB8AC3E}">
        <p14:creationId xmlns:p14="http://schemas.microsoft.com/office/powerpoint/2010/main" val="15001217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6615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How do we evaluate Translation quality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7865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6615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How do we evaluate Translation quality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6EE8C8-D968-D541-B76D-49C627929910}"/>
              </a:ext>
            </a:extLst>
          </p:cNvPr>
          <p:cNvSpPr txBox="1"/>
          <p:nvPr/>
        </p:nvSpPr>
        <p:spPr>
          <a:xfrm>
            <a:off x="444843" y="1985318"/>
            <a:ext cx="4568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아침을 너무 오래 먹어서 수업에 지각했다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87383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6615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How do we evaluate Translation quality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6EE8C8-D968-D541-B76D-49C627929910}"/>
              </a:ext>
            </a:extLst>
          </p:cNvPr>
          <p:cNvSpPr txBox="1"/>
          <p:nvPr/>
        </p:nvSpPr>
        <p:spPr>
          <a:xfrm>
            <a:off x="444843" y="1985318"/>
            <a:ext cx="4568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아침을 너무 오래 먹어서 수업에 지각했다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C0E67A-5932-894B-A38C-9FAF04B4A030}"/>
              </a:ext>
            </a:extLst>
          </p:cNvPr>
          <p:cNvSpPr txBox="1"/>
          <p:nvPr/>
        </p:nvSpPr>
        <p:spPr>
          <a:xfrm>
            <a:off x="444843" y="3237212"/>
            <a:ext cx="498463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ko-KR" dirty="0"/>
              <a:t>I was late for class </a:t>
            </a:r>
            <a:r>
              <a:rPr kumimoji="1" lang="en-US" altLang="ko-KR" dirty="0"/>
              <a:t>as </a:t>
            </a:r>
            <a:r>
              <a:rPr kumimoji="1" lang="en" altLang="ko-KR" dirty="0"/>
              <a:t>I ate breakfast too long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DA6DFC5-CFEB-8041-A7D6-34F5C06DCA36}"/>
              </a:ext>
            </a:extLst>
          </p:cNvPr>
          <p:cNvCxnSpPr/>
          <p:nvPr/>
        </p:nvCxnSpPr>
        <p:spPr>
          <a:xfrm>
            <a:off x="2729282" y="2446638"/>
            <a:ext cx="0" cy="79057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86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6615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How do we evaluate Translation quality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6EE8C8-D968-D541-B76D-49C627929910}"/>
              </a:ext>
            </a:extLst>
          </p:cNvPr>
          <p:cNvSpPr txBox="1"/>
          <p:nvPr/>
        </p:nvSpPr>
        <p:spPr>
          <a:xfrm>
            <a:off x="444843" y="1985318"/>
            <a:ext cx="4568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아침을 너무 오래 먹어서 수업에 지각했다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C0E67A-5932-894B-A38C-9FAF04B4A030}"/>
              </a:ext>
            </a:extLst>
          </p:cNvPr>
          <p:cNvSpPr txBox="1"/>
          <p:nvPr/>
        </p:nvSpPr>
        <p:spPr>
          <a:xfrm>
            <a:off x="444843" y="3237212"/>
            <a:ext cx="511319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ko-KR" dirty="0"/>
              <a:t>I was late for class </a:t>
            </a:r>
            <a:r>
              <a:rPr kumimoji="1" lang="en-US" altLang="ko-KR" dirty="0"/>
              <a:t>as </a:t>
            </a:r>
            <a:r>
              <a:rPr kumimoji="1" lang="en" altLang="ko-KR" dirty="0"/>
              <a:t>I ate breakfast too long</a:t>
            </a:r>
          </a:p>
          <a:p>
            <a:pPr>
              <a:lnSpc>
                <a:spcPct val="150000"/>
              </a:lnSpc>
            </a:pPr>
            <a:r>
              <a:rPr lang="en" altLang="ko-KR" dirty="0"/>
              <a:t>I ate breakfast so long that I was late for class.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DA6DFC5-CFEB-8041-A7D6-34F5C06DCA36}"/>
              </a:ext>
            </a:extLst>
          </p:cNvPr>
          <p:cNvCxnSpPr/>
          <p:nvPr/>
        </p:nvCxnSpPr>
        <p:spPr>
          <a:xfrm>
            <a:off x="2729282" y="2446638"/>
            <a:ext cx="0" cy="79057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62511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6615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How do we evaluate Translation quality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6EE8C8-D968-D541-B76D-49C627929910}"/>
              </a:ext>
            </a:extLst>
          </p:cNvPr>
          <p:cNvSpPr txBox="1"/>
          <p:nvPr/>
        </p:nvSpPr>
        <p:spPr>
          <a:xfrm>
            <a:off x="444843" y="1985318"/>
            <a:ext cx="4568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아침을 너무 오래 먹어서 수업에 지각했다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C0E67A-5932-894B-A38C-9FAF04B4A030}"/>
              </a:ext>
            </a:extLst>
          </p:cNvPr>
          <p:cNvSpPr txBox="1"/>
          <p:nvPr/>
        </p:nvSpPr>
        <p:spPr>
          <a:xfrm>
            <a:off x="444843" y="3237212"/>
            <a:ext cx="5779724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ko-KR" dirty="0"/>
              <a:t>I was late for class </a:t>
            </a:r>
            <a:r>
              <a:rPr kumimoji="1" lang="en-US" altLang="ko-KR" dirty="0"/>
              <a:t>as </a:t>
            </a:r>
            <a:r>
              <a:rPr kumimoji="1" lang="en" altLang="ko-KR" dirty="0"/>
              <a:t>I ate breakfast too long</a:t>
            </a:r>
          </a:p>
          <a:p>
            <a:pPr>
              <a:lnSpc>
                <a:spcPct val="150000"/>
              </a:lnSpc>
            </a:pPr>
            <a:r>
              <a:rPr lang="en" altLang="ko-KR" dirty="0"/>
              <a:t>I ate breakfast so long that I was late for class.</a:t>
            </a:r>
          </a:p>
          <a:p>
            <a:pPr>
              <a:lnSpc>
                <a:spcPct val="150000"/>
              </a:lnSpc>
            </a:pPr>
            <a:r>
              <a:rPr kumimoji="1" lang="en" altLang="ko-KR" dirty="0"/>
              <a:t>Because I ate breakfast too long, I was late for class.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DA6DFC5-CFEB-8041-A7D6-34F5C06DCA36}"/>
              </a:ext>
            </a:extLst>
          </p:cNvPr>
          <p:cNvCxnSpPr/>
          <p:nvPr/>
        </p:nvCxnSpPr>
        <p:spPr>
          <a:xfrm>
            <a:off x="2729282" y="2446638"/>
            <a:ext cx="0" cy="79057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3428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096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Text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Generation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1" y="1290917"/>
            <a:ext cx="732931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1"/>
                </a:solidFill>
              </a:rPr>
              <a:t>주어진 목적</a:t>
            </a:r>
            <a:r>
              <a:rPr lang="ko-KR" altLang="en-US" dirty="0"/>
              <a:t>에 맞는 </a:t>
            </a:r>
            <a:r>
              <a:rPr lang="en-US" altLang="ko-KR" dirty="0"/>
              <a:t>Text</a:t>
            </a:r>
            <a:r>
              <a:rPr lang="ko-KR" altLang="en-US" dirty="0" err="1"/>
              <a:t>를</a:t>
            </a:r>
            <a:r>
              <a:rPr lang="ko-KR" altLang="en-US" dirty="0"/>
              <a:t> 생성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A858F5-F321-024C-B770-D32E870B69C9}"/>
              </a:ext>
            </a:extLst>
          </p:cNvPr>
          <p:cNvSpPr txBox="1"/>
          <p:nvPr/>
        </p:nvSpPr>
        <p:spPr>
          <a:xfrm>
            <a:off x="667265" y="2372497"/>
            <a:ext cx="872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solidFill>
                  <a:schemeClr val="accent1"/>
                </a:solidFill>
              </a:rPr>
              <a:t>시 생성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C1DFE31-F9FB-1244-A70F-84CA087BFD1D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1103443" y="1745209"/>
            <a:ext cx="0" cy="627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E76F4CF-4C7F-CC44-A306-697B5A0BC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31" y="3073924"/>
            <a:ext cx="7260043" cy="18615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E8144D-2A63-694F-AD4D-355DB2BD9A46}"/>
              </a:ext>
            </a:extLst>
          </p:cNvPr>
          <p:cNvSpPr txBox="1"/>
          <p:nvPr/>
        </p:nvSpPr>
        <p:spPr>
          <a:xfrm>
            <a:off x="4196452" y="4866665"/>
            <a:ext cx="34708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1050" dirty="0">
                <a:hlinkClick r:id="rId3"/>
              </a:rPr>
              <a:t>https://github.com/reniew/Seq2seq_poem_generation</a:t>
            </a:r>
            <a:endParaRPr kumimoji="1"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3576291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6615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How do we evaluate Translation quality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6EE8C8-D968-D541-B76D-49C627929910}"/>
              </a:ext>
            </a:extLst>
          </p:cNvPr>
          <p:cNvSpPr txBox="1"/>
          <p:nvPr/>
        </p:nvSpPr>
        <p:spPr>
          <a:xfrm>
            <a:off x="444843" y="1985318"/>
            <a:ext cx="4568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아침을 너무 오래 먹어서 수업에 지각했다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C0E67A-5932-894B-A38C-9FAF04B4A030}"/>
              </a:ext>
            </a:extLst>
          </p:cNvPr>
          <p:cNvSpPr txBox="1"/>
          <p:nvPr/>
        </p:nvSpPr>
        <p:spPr>
          <a:xfrm>
            <a:off x="444843" y="3237212"/>
            <a:ext cx="5710794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ko-KR" dirty="0"/>
              <a:t>I was late for class </a:t>
            </a:r>
            <a:r>
              <a:rPr kumimoji="1" lang="en-US" altLang="ko-KR" dirty="0"/>
              <a:t>as </a:t>
            </a:r>
            <a:r>
              <a:rPr kumimoji="1" lang="en" altLang="ko-KR" dirty="0"/>
              <a:t>I ate breakfast too long.</a:t>
            </a:r>
          </a:p>
          <a:p>
            <a:pPr>
              <a:lnSpc>
                <a:spcPct val="150000"/>
              </a:lnSpc>
            </a:pPr>
            <a:r>
              <a:rPr lang="en" altLang="ko-KR" dirty="0"/>
              <a:t>I ate breakfast so long that I was late for class.</a:t>
            </a:r>
          </a:p>
          <a:p>
            <a:pPr>
              <a:lnSpc>
                <a:spcPct val="150000"/>
              </a:lnSpc>
            </a:pPr>
            <a:r>
              <a:rPr kumimoji="1" lang="en" altLang="ko-KR" dirty="0"/>
              <a:t>Because I ate breakfast too long, I was late for class.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DA6DFC5-CFEB-8041-A7D6-34F5C06DCA36}"/>
              </a:ext>
            </a:extLst>
          </p:cNvPr>
          <p:cNvCxnSpPr/>
          <p:nvPr/>
        </p:nvCxnSpPr>
        <p:spPr>
          <a:xfrm>
            <a:off x="2729282" y="2446638"/>
            <a:ext cx="0" cy="79057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8E13334-3E63-B945-A67E-5794486AE48F}"/>
              </a:ext>
            </a:extLst>
          </p:cNvPr>
          <p:cNvSpPr txBox="1"/>
          <p:nvPr/>
        </p:nvSpPr>
        <p:spPr>
          <a:xfrm>
            <a:off x="6884613" y="3649023"/>
            <a:ext cx="3623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2"/>
                </a:solidFill>
              </a:rPr>
              <a:t>How do we evaluate???</a:t>
            </a:r>
            <a:endParaRPr kumimoji="1" lang="ko-KR" altLang="en-US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3859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1112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D4DF6-C07E-C844-A828-969050C10366}"/>
              </a:ext>
            </a:extLst>
          </p:cNvPr>
          <p:cNvSpPr txBox="1"/>
          <p:nvPr/>
        </p:nvSpPr>
        <p:spPr>
          <a:xfrm>
            <a:off x="422787" y="1494503"/>
            <a:ext cx="3503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B</a:t>
            </a:r>
            <a:r>
              <a:rPr kumimoji="1" lang="en-US" altLang="ko-KR" dirty="0"/>
              <a:t>i</a:t>
            </a:r>
            <a:r>
              <a:rPr kumimoji="1" lang="en-US" altLang="ko-KR" b="1" dirty="0"/>
              <a:t>l</a:t>
            </a:r>
            <a:r>
              <a:rPr kumimoji="1" lang="en-US" altLang="ko-KR" dirty="0"/>
              <a:t>ingual </a:t>
            </a:r>
            <a:r>
              <a:rPr kumimoji="1" lang="en-US" altLang="ko-KR" b="1" dirty="0"/>
              <a:t>E</a:t>
            </a:r>
            <a:r>
              <a:rPr kumimoji="1" lang="en-US" altLang="ko-KR" dirty="0"/>
              <a:t>valuation </a:t>
            </a:r>
            <a:r>
              <a:rPr kumimoji="1" lang="en-US" altLang="ko-KR" b="1" dirty="0"/>
              <a:t>U</a:t>
            </a:r>
            <a:r>
              <a:rPr kumimoji="1" lang="en-US" altLang="ko-KR" dirty="0"/>
              <a:t>nderstudy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0566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D4DF6-C07E-C844-A828-969050C10366}"/>
              </a:ext>
            </a:extLst>
          </p:cNvPr>
          <p:cNvSpPr txBox="1"/>
          <p:nvPr/>
        </p:nvSpPr>
        <p:spPr>
          <a:xfrm>
            <a:off x="422787" y="1494503"/>
            <a:ext cx="3503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B</a:t>
            </a:r>
            <a:r>
              <a:rPr kumimoji="1" lang="en-US" altLang="ko-KR" dirty="0"/>
              <a:t>i</a:t>
            </a:r>
            <a:r>
              <a:rPr kumimoji="1" lang="en-US" altLang="ko-KR" b="1" dirty="0"/>
              <a:t>l</a:t>
            </a:r>
            <a:r>
              <a:rPr kumimoji="1" lang="en-US" altLang="ko-KR" dirty="0"/>
              <a:t>ingual </a:t>
            </a:r>
            <a:r>
              <a:rPr kumimoji="1" lang="en-US" altLang="ko-KR" b="1" dirty="0"/>
              <a:t>E</a:t>
            </a:r>
            <a:r>
              <a:rPr kumimoji="1" lang="en-US" altLang="ko-KR" dirty="0"/>
              <a:t>valuation </a:t>
            </a:r>
            <a:r>
              <a:rPr kumimoji="1" lang="en-US" altLang="ko-KR" b="1" dirty="0"/>
              <a:t>U</a:t>
            </a:r>
            <a:r>
              <a:rPr kumimoji="1" lang="en-US" altLang="ko-KR" dirty="0"/>
              <a:t>nderstudy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FD1C7F-D368-E748-B9D2-BCF62CBC34AA}"/>
              </a:ext>
            </a:extLst>
          </p:cNvPr>
          <p:cNvSpPr txBox="1"/>
          <p:nvPr/>
        </p:nvSpPr>
        <p:spPr>
          <a:xfrm>
            <a:off x="422787" y="2104640"/>
            <a:ext cx="6325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기계 번역된 </a:t>
            </a:r>
            <a:r>
              <a:rPr kumimoji="1" lang="en-US" altLang="ko-KR" dirty="0"/>
              <a:t>Text</a:t>
            </a:r>
            <a:r>
              <a:rPr kumimoji="1" lang="ko-KR" altLang="en-US" dirty="0"/>
              <a:t>의 품질을 평가하기 위한 알고리즘 중 하나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38661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D4DF6-C07E-C844-A828-969050C10366}"/>
              </a:ext>
            </a:extLst>
          </p:cNvPr>
          <p:cNvSpPr txBox="1"/>
          <p:nvPr/>
        </p:nvSpPr>
        <p:spPr>
          <a:xfrm>
            <a:off x="422787" y="1494503"/>
            <a:ext cx="3503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B</a:t>
            </a:r>
            <a:r>
              <a:rPr kumimoji="1" lang="en-US" altLang="ko-KR" dirty="0"/>
              <a:t>i</a:t>
            </a:r>
            <a:r>
              <a:rPr kumimoji="1" lang="en-US" altLang="ko-KR" b="1" dirty="0"/>
              <a:t>l</a:t>
            </a:r>
            <a:r>
              <a:rPr kumimoji="1" lang="en-US" altLang="ko-KR" dirty="0"/>
              <a:t>ingual </a:t>
            </a:r>
            <a:r>
              <a:rPr kumimoji="1" lang="en-US" altLang="ko-KR" b="1" dirty="0"/>
              <a:t>E</a:t>
            </a:r>
            <a:r>
              <a:rPr kumimoji="1" lang="en-US" altLang="ko-KR" dirty="0"/>
              <a:t>valuation </a:t>
            </a:r>
            <a:r>
              <a:rPr kumimoji="1" lang="en-US" altLang="ko-KR" b="1" dirty="0"/>
              <a:t>U</a:t>
            </a:r>
            <a:r>
              <a:rPr kumimoji="1" lang="en-US" altLang="ko-KR" dirty="0"/>
              <a:t>nderstudy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FD1C7F-D368-E748-B9D2-BCF62CBC34AA}"/>
              </a:ext>
            </a:extLst>
          </p:cNvPr>
          <p:cNvSpPr txBox="1"/>
          <p:nvPr/>
        </p:nvSpPr>
        <p:spPr>
          <a:xfrm>
            <a:off x="422787" y="2104640"/>
            <a:ext cx="6325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기계 번역된 </a:t>
            </a:r>
            <a:r>
              <a:rPr kumimoji="1" lang="en-US" altLang="ko-KR" dirty="0"/>
              <a:t>Text</a:t>
            </a:r>
            <a:r>
              <a:rPr kumimoji="1" lang="ko-KR" altLang="en-US" dirty="0"/>
              <a:t>의 품질을 평가하기 위한 알고리즘 중 하나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FE87E6-4154-FC4C-9BAC-CC84D3AD9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091" y="125361"/>
            <a:ext cx="4782568" cy="660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9539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D4DF6-C07E-C844-A828-969050C10366}"/>
              </a:ext>
            </a:extLst>
          </p:cNvPr>
          <p:cNvSpPr txBox="1"/>
          <p:nvPr/>
        </p:nvSpPr>
        <p:spPr>
          <a:xfrm>
            <a:off x="422787" y="1494503"/>
            <a:ext cx="3503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B</a:t>
            </a:r>
            <a:r>
              <a:rPr kumimoji="1" lang="en-US" altLang="ko-KR" dirty="0"/>
              <a:t>i</a:t>
            </a:r>
            <a:r>
              <a:rPr kumimoji="1" lang="en-US" altLang="ko-KR" b="1" dirty="0"/>
              <a:t>l</a:t>
            </a:r>
            <a:r>
              <a:rPr kumimoji="1" lang="en-US" altLang="ko-KR" dirty="0"/>
              <a:t>ingual </a:t>
            </a:r>
            <a:r>
              <a:rPr kumimoji="1" lang="en-US" altLang="ko-KR" b="1" dirty="0"/>
              <a:t>E</a:t>
            </a:r>
            <a:r>
              <a:rPr kumimoji="1" lang="en-US" altLang="ko-KR" dirty="0"/>
              <a:t>valuation </a:t>
            </a:r>
            <a:r>
              <a:rPr kumimoji="1" lang="en-US" altLang="ko-KR" b="1" dirty="0"/>
              <a:t>U</a:t>
            </a:r>
            <a:r>
              <a:rPr kumimoji="1" lang="en-US" altLang="ko-KR" dirty="0"/>
              <a:t>nderstudy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FD1C7F-D368-E748-B9D2-BCF62CBC34AA}"/>
              </a:ext>
            </a:extLst>
          </p:cNvPr>
          <p:cNvSpPr txBox="1"/>
          <p:nvPr/>
        </p:nvSpPr>
        <p:spPr>
          <a:xfrm>
            <a:off x="422787" y="2104640"/>
            <a:ext cx="6325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기계 번역된 </a:t>
            </a:r>
            <a:r>
              <a:rPr kumimoji="1" lang="en-US" altLang="ko-KR" dirty="0"/>
              <a:t>Text</a:t>
            </a:r>
            <a:r>
              <a:rPr kumimoji="1" lang="ko-KR" altLang="en-US" dirty="0"/>
              <a:t>의 품질을 평가하기 위한 알고리즘 중 하나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FE87E6-4154-FC4C-9BAC-CC84D3AD9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091" y="125361"/>
            <a:ext cx="4782568" cy="66072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27FDD40-F091-4542-8094-44F9228F0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92" y="3084257"/>
            <a:ext cx="3898231" cy="10662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2BE3D8-9893-1B4E-A42C-23A7FB775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92" y="4601292"/>
            <a:ext cx="3458762" cy="99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7424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12AD1-C0B5-3C47-83EA-F7C60D4B8CB2}"/>
              </a:ext>
            </a:extLst>
          </p:cNvPr>
          <p:cNvSpPr txBox="1"/>
          <p:nvPr/>
        </p:nvSpPr>
        <p:spPr>
          <a:xfrm>
            <a:off x="269341" y="1415845"/>
            <a:ext cx="6446091" cy="1666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b="1" dirty="0"/>
              <a:t>Example.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Candidate 1: </a:t>
            </a:r>
            <a:r>
              <a:rPr lang="en" altLang="ko-KR" sz="1400" dirty="0"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It is a guide to action which ensures that the military always 	  obeys the commands of the party.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Candidate 2: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to insure the troops forever hearing the activity guidebook 	  that party direct.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141072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12AD1-C0B5-3C47-83EA-F7C60D4B8CB2}"/>
              </a:ext>
            </a:extLst>
          </p:cNvPr>
          <p:cNvSpPr txBox="1"/>
          <p:nvPr/>
        </p:nvSpPr>
        <p:spPr>
          <a:xfrm>
            <a:off x="269341" y="1415845"/>
            <a:ext cx="6446091" cy="1666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b="1" dirty="0"/>
              <a:t>Example.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Candidate 1: </a:t>
            </a:r>
            <a:r>
              <a:rPr lang="en" altLang="ko-KR" sz="1400" dirty="0"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It is a guide to action which ensures that the military always 	  obeys the commands of the party.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Candidate 2: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to insure the troops forever hearing the activity guidebook 	  that party direct.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1FAC7B-FCB7-F64E-9186-B181220F325C}"/>
              </a:ext>
            </a:extLst>
          </p:cNvPr>
          <p:cNvSpPr txBox="1"/>
          <p:nvPr/>
        </p:nvSpPr>
        <p:spPr>
          <a:xfrm>
            <a:off x="269341" y="3623187"/>
            <a:ext cx="6446091" cy="1989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dirty="0"/>
              <a:t>Reference 1: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a guide to action that ensures that the military will forever 	  heed Party commands.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2: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the guiding principle which guarantees the military forces 	  always being under the command of the Party.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3: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the practical guide for the army always to heed the 	  directions of the party.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545681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12AD1-C0B5-3C47-83EA-F7C60D4B8CB2}"/>
              </a:ext>
            </a:extLst>
          </p:cNvPr>
          <p:cNvSpPr txBox="1"/>
          <p:nvPr/>
        </p:nvSpPr>
        <p:spPr>
          <a:xfrm>
            <a:off x="269341" y="1415845"/>
            <a:ext cx="6446091" cy="1666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b="1" dirty="0"/>
              <a:t>Example.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Candidate 1: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It is a guide to action which ensures that the military always 	  obeys the commands of the party.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Candidate 2: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to insure the troops forever hearing the activity guidebook 	  that party direct.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1FAC7B-FCB7-F64E-9186-B181220F325C}"/>
              </a:ext>
            </a:extLst>
          </p:cNvPr>
          <p:cNvSpPr txBox="1"/>
          <p:nvPr/>
        </p:nvSpPr>
        <p:spPr>
          <a:xfrm>
            <a:off x="269341" y="3623187"/>
            <a:ext cx="6446091" cy="1989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dirty="0"/>
              <a:t>Reference 1: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a guide to action that ensures that the military will forever 	  heed Party commands.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2: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the guiding principle which guarantees the military forces 	  always being under the command of the Party.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3: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the practical guide for the army always to heed the 	  directions of the party.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82E435-0AF1-3A4A-B040-E24083CCAEE1}"/>
              </a:ext>
            </a:extLst>
          </p:cNvPr>
          <p:cNvSpPr txBox="1"/>
          <p:nvPr/>
        </p:nvSpPr>
        <p:spPr>
          <a:xfrm>
            <a:off x="7216878" y="1900700"/>
            <a:ext cx="2319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/>
              <a:t>더 높은 점수 가져야 함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89F280E-3DCD-274C-A063-92FB3E198649}"/>
              </a:ext>
            </a:extLst>
          </p:cNvPr>
          <p:cNvCxnSpPr/>
          <p:nvPr/>
        </p:nvCxnSpPr>
        <p:spPr>
          <a:xfrm>
            <a:off x="6459793" y="2069977"/>
            <a:ext cx="678425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1597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12AD1-C0B5-3C47-83EA-F7C60D4B8CB2}"/>
              </a:ext>
            </a:extLst>
          </p:cNvPr>
          <p:cNvSpPr txBox="1"/>
          <p:nvPr/>
        </p:nvSpPr>
        <p:spPr>
          <a:xfrm>
            <a:off x="269341" y="1415845"/>
            <a:ext cx="6446091" cy="1666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b="1" dirty="0"/>
              <a:t>Example.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Candidate 1: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It is a guide to action which ensures that the military always 	  obeys the commands of the party.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Candidate 2: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to insure the troops forever hearing the activity guidebook 	  that party direct.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1FAC7B-FCB7-F64E-9186-B181220F325C}"/>
              </a:ext>
            </a:extLst>
          </p:cNvPr>
          <p:cNvSpPr txBox="1"/>
          <p:nvPr/>
        </p:nvSpPr>
        <p:spPr>
          <a:xfrm>
            <a:off x="269341" y="3623187"/>
            <a:ext cx="6446091" cy="1989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dirty="0"/>
              <a:t>Reference 1: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a guide to action that ensures that the military will forever 	  heed Party commands.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2: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the guiding principle which guarantees the military forces 	  always being under the command of the Party.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3: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the practical guide for the army always to heed the 	  directions of the party.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82E435-0AF1-3A4A-B040-E24083CCAEE1}"/>
              </a:ext>
            </a:extLst>
          </p:cNvPr>
          <p:cNvSpPr txBox="1"/>
          <p:nvPr/>
        </p:nvSpPr>
        <p:spPr>
          <a:xfrm>
            <a:off x="7216878" y="1900700"/>
            <a:ext cx="2319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/>
              <a:t>더 높은 점수 가져야 함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89F280E-3DCD-274C-A063-92FB3E198649}"/>
              </a:ext>
            </a:extLst>
          </p:cNvPr>
          <p:cNvCxnSpPr/>
          <p:nvPr/>
        </p:nvCxnSpPr>
        <p:spPr>
          <a:xfrm>
            <a:off x="6459793" y="2069977"/>
            <a:ext cx="678425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7979907" y="2897661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How?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914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096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Text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Generation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1" y="1290917"/>
            <a:ext cx="732931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1"/>
                </a:solidFill>
              </a:rPr>
              <a:t>주어진 목적</a:t>
            </a:r>
            <a:r>
              <a:rPr lang="ko-KR" altLang="en-US" dirty="0"/>
              <a:t>에 맞는 </a:t>
            </a:r>
            <a:r>
              <a:rPr lang="en-US" altLang="ko-KR" dirty="0"/>
              <a:t>Text</a:t>
            </a:r>
            <a:r>
              <a:rPr lang="ko-KR" altLang="en-US" dirty="0" err="1"/>
              <a:t>를</a:t>
            </a:r>
            <a:r>
              <a:rPr lang="ko-KR" altLang="en-US" dirty="0"/>
              <a:t> 생성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A858F5-F321-024C-B770-D32E870B69C9}"/>
              </a:ext>
            </a:extLst>
          </p:cNvPr>
          <p:cNvSpPr txBox="1"/>
          <p:nvPr/>
        </p:nvSpPr>
        <p:spPr>
          <a:xfrm>
            <a:off x="564673" y="2395084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solidFill>
                  <a:schemeClr val="accent1"/>
                </a:solidFill>
              </a:rPr>
              <a:t>소설 생성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09BC851-4330-794F-A76B-21BD1A9A70C6}"/>
              </a:ext>
            </a:extLst>
          </p:cNvPr>
          <p:cNvCxnSpPr>
            <a:cxnSpLocks/>
          </p:cNvCxnSpPr>
          <p:nvPr/>
        </p:nvCxnSpPr>
        <p:spPr>
          <a:xfrm>
            <a:off x="1103443" y="1745209"/>
            <a:ext cx="0" cy="627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6779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12AD1-C0B5-3C47-83EA-F7C60D4B8CB2}"/>
              </a:ext>
            </a:extLst>
          </p:cNvPr>
          <p:cNvSpPr txBox="1"/>
          <p:nvPr/>
        </p:nvSpPr>
        <p:spPr>
          <a:xfrm>
            <a:off x="269341" y="1415845"/>
            <a:ext cx="6446091" cy="1666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b="1" dirty="0"/>
              <a:t>Example.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Candidate 1: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It is a guide to action which ensures that the military always 	  obeys the commands of the party.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Candidate 2: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to insure the troops forever hearing the activity guidebook 	  that party direct.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1FAC7B-FCB7-F64E-9186-B181220F325C}"/>
              </a:ext>
            </a:extLst>
          </p:cNvPr>
          <p:cNvSpPr txBox="1"/>
          <p:nvPr/>
        </p:nvSpPr>
        <p:spPr>
          <a:xfrm>
            <a:off x="269341" y="3623187"/>
            <a:ext cx="6446091" cy="1989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dirty="0"/>
              <a:t>Reference 1: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a guide to action that ensures that the military will forever 	  heed Party commands.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2: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the guiding principle which guarantees the military forces 	  always being under the command of the Party.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3: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the practical guide for the army always to heed the 	  directions of the party.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82E435-0AF1-3A4A-B040-E24083CCAEE1}"/>
              </a:ext>
            </a:extLst>
          </p:cNvPr>
          <p:cNvSpPr txBox="1"/>
          <p:nvPr/>
        </p:nvSpPr>
        <p:spPr>
          <a:xfrm>
            <a:off x="7216878" y="1900700"/>
            <a:ext cx="2319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/>
              <a:t>더 높은 점수 가져야 함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89F280E-3DCD-274C-A063-92FB3E198649}"/>
              </a:ext>
            </a:extLst>
          </p:cNvPr>
          <p:cNvCxnSpPr/>
          <p:nvPr/>
        </p:nvCxnSpPr>
        <p:spPr>
          <a:xfrm>
            <a:off x="6459793" y="2069977"/>
            <a:ext cx="678425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7400775" y="2897661"/>
            <a:ext cx="2135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N-Gram precision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5139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2135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N-Gram precision</a:t>
            </a:r>
            <a:endParaRPr kumimoji="1"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A693F5-06EE-5A48-A2ED-7EECE95B0C89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5836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2135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N-Gram</a:t>
            </a:r>
            <a:r>
              <a:rPr kumimoji="1" lang="en-US" altLang="ko-KR" b="1" dirty="0"/>
              <a:t> precision</a:t>
            </a:r>
            <a:endParaRPr kumimoji="1"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57DC95-6F65-8840-936C-3FF9E785B2E8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4904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2135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N-Gram</a:t>
            </a:r>
            <a:r>
              <a:rPr kumimoji="1" lang="en-US" altLang="ko-KR" b="1" dirty="0"/>
              <a:t> precision</a:t>
            </a:r>
            <a:endParaRPr kumimoji="1"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D16D-45F3-D445-A925-71562993F9E4}"/>
              </a:ext>
            </a:extLst>
          </p:cNvPr>
          <p:cNvSpPr txBox="1"/>
          <p:nvPr/>
        </p:nvSpPr>
        <p:spPr>
          <a:xfrm>
            <a:off x="269341" y="2182761"/>
            <a:ext cx="6737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주어진 </a:t>
            </a:r>
            <a:r>
              <a:rPr kumimoji="1" lang="en-US" altLang="ko-KR" dirty="0"/>
              <a:t>Text</a:t>
            </a:r>
            <a:r>
              <a:rPr kumimoji="1" lang="ko-KR" altLang="en-US" dirty="0"/>
              <a:t>에서 연속된 </a:t>
            </a:r>
            <a:r>
              <a:rPr kumimoji="1" lang="en-US" altLang="ko-KR" dirty="0"/>
              <a:t>N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Sequence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하나의 </a:t>
            </a:r>
            <a:r>
              <a:rPr kumimoji="1" lang="en-US" altLang="ko-KR" dirty="0"/>
              <a:t>item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49A673-BC81-CE46-8DB5-D0792EFB852B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3126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2135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N-Gram</a:t>
            </a:r>
            <a:r>
              <a:rPr kumimoji="1" lang="en-US" altLang="ko-KR" b="1" dirty="0"/>
              <a:t> precision</a:t>
            </a:r>
            <a:endParaRPr kumimoji="1"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D16D-45F3-D445-A925-71562993F9E4}"/>
              </a:ext>
            </a:extLst>
          </p:cNvPr>
          <p:cNvSpPr txBox="1"/>
          <p:nvPr/>
        </p:nvSpPr>
        <p:spPr>
          <a:xfrm>
            <a:off x="269341" y="2182761"/>
            <a:ext cx="6737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주어진 </a:t>
            </a:r>
            <a:r>
              <a:rPr kumimoji="1" lang="en-US" altLang="ko-KR" dirty="0"/>
              <a:t>Text</a:t>
            </a:r>
            <a:r>
              <a:rPr kumimoji="1" lang="ko-KR" altLang="en-US" dirty="0"/>
              <a:t>에서 연속된 </a:t>
            </a:r>
            <a:r>
              <a:rPr kumimoji="1" lang="en-US" altLang="ko-KR" dirty="0"/>
              <a:t>N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Sequence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하나의 </a:t>
            </a:r>
            <a:r>
              <a:rPr kumimoji="1" lang="en-US" altLang="ko-KR" dirty="0"/>
              <a:t>item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7D0A0-BF3A-BA43-855E-65F39C7BBC1D}"/>
              </a:ext>
            </a:extLst>
          </p:cNvPr>
          <p:cNvSpPr txBox="1"/>
          <p:nvPr/>
        </p:nvSpPr>
        <p:spPr>
          <a:xfrm>
            <a:off x="269341" y="3259723"/>
            <a:ext cx="292291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/>
              <a:t>Example)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dirty="0"/>
              <a:t>I was too late for class today.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129B2-48B9-8B41-A56A-C76FB015071D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93041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2135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N-Gram</a:t>
            </a:r>
            <a:r>
              <a:rPr kumimoji="1" lang="en-US" altLang="ko-KR" b="1" dirty="0"/>
              <a:t> precision</a:t>
            </a:r>
            <a:endParaRPr kumimoji="1"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D16D-45F3-D445-A925-71562993F9E4}"/>
              </a:ext>
            </a:extLst>
          </p:cNvPr>
          <p:cNvSpPr txBox="1"/>
          <p:nvPr/>
        </p:nvSpPr>
        <p:spPr>
          <a:xfrm>
            <a:off x="269341" y="2182761"/>
            <a:ext cx="6737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주어진 </a:t>
            </a:r>
            <a:r>
              <a:rPr kumimoji="1" lang="en-US" altLang="ko-KR" dirty="0"/>
              <a:t>Text</a:t>
            </a:r>
            <a:r>
              <a:rPr kumimoji="1" lang="ko-KR" altLang="en-US" dirty="0"/>
              <a:t>에서 연속된 </a:t>
            </a:r>
            <a:r>
              <a:rPr kumimoji="1" lang="en-US" altLang="ko-KR" dirty="0"/>
              <a:t>N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Sequence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하나의 </a:t>
            </a:r>
            <a:r>
              <a:rPr kumimoji="1" lang="en-US" altLang="ko-KR" dirty="0"/>
              <a:t>item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7D0A0-BF3A-BA43-855E-65F39C7BBC1D}"/>
              </a:ext>
            </a:extLst>
          </p:cNvPr>
          <p:cNvSpPr txBox="1"/>
          <p:nvPr/>
        </p:nvSpPr>
        <p:spPr>
          <a:xfrm>
            <a:off x="269341" y="3259723"/>
            <a:ext cx="292291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/>
              <a:t>Example)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dirty="0"/>
              <a:t>I was too late for class today.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46F3E04-45CA-ED41-8182-25917B665B29}"/>
              </a:ext>
            </a:extLst>
          </p:cNvPr>
          <p:cNvCxnSpPr/>
          <p:nvPr/>
        </p:nvCxnSpPr>
        <p:spPr>
          <a:xfrm>
            <a:off x="3372464" y="3873909"/>
            <a:ext cx="102255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6AFE3C3-2056-4047-9BC2-74535A0E9DA8}"/>
              </a:ext>
            </a:extLst>
          </p:cNvPr>
          <p:cNvSpPr txBox="1"/>
          <p:nvPr/>
        </p:nvSpPr>
        <p:spPr>
          <a:xfrm>
            <a:off x="4929467" y="3259723"/>
            <a:ext cx="4175759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u="sng" dirty="0"/>
              <a:t>Uni-Gram(1-Gram)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dirty="0"/>
              <a:t>=&gt; I / was / too / late / for / class / today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C5812B-1041-A14E-94DA-C63EF2D1CA24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5147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2135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N-Gram</a:t>
            </a:r>
            <a:r>
              <a:rPr kumimoji="1" lang="en-US" altLang="ko-KR" b="1" dirty="0"/>
              <a:t> precision</a:t>
            </a:r>
            <a:endParaRPr kumimoji="1"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D16D-45F3-D445-A925-71562993F9E4}"/>
              </a:ext>
            </a:extLst>
          </p:cNvPr>
          <p:cNvSpPr txBox="1"/>
          <p:nvPr/>
        </p:nvSpPr>
        <p:spPr>
          <a:xfrm>
            <a:off x="269341" y="2182761"/>
            <a:ext cx="6737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주어진 </a:t>
            </a:r>
            <a:r>
              <a:rPr kumimoji="1" lang="en-US" altLang="ko-KR" dirty="0"/>
              <a:t>Text</a:t>
            </a:r>
            <a:r>
              <a:rPr kumimoji="1" lang="ko-KR" altLang="en-US" dirty="0"/>
              <a:t>에서 연속된 </a:t>
            </a:r>
            <a:r>
              <a:rPr kumimoji="1" lang="en-US" altLang="ko-KR" dirty="0"/>
              <a:t>N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Sequence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하나의 </a:t>
            </a:r>
            <a:r>
              <a:rPr kumimoji="1" lang="en-US" altLang="ko-KR" dirty="0"/>
              <a:t>item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7D0A0-BF3A-BA43-855E-65F39C7BBC1D}"/>
              </a:ext>
            </a:extLst>
          </p:cNvPr>
          <p:cNvSpPr txBox="1"/>
          <p:nvPr/>
        </p:nvSpPr>
        <p:spPr>
          <a:xfrm>
            <a:off x="269341" y="3259723"/>
            <a:ext cx="292291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/>
              <a:t>Example)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dirty="0"/>
              <a:t>I was too late for class today.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46F3E04-45CA-ED41-8182-25917B665B29}"/>
              </a:ext>
            </a:extLst>
          </p:cNvPr>
          <p:cNvCxnSpPr/>
          <p:nvPr/>
        </p:nvCxnSpPr>
        <p:spPr>
          <a:xfrm>
            <a:off x="3372464" y="3873909"/>
            <a:ext cx="102255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6AFE3C3-2056-4047-9BC2-74535A0E9DA8}"/>
              </a:ext>
            </a:extLst>
          </p:cNvPr>
          <p:cNvSpPr txBox="1"/>
          <p:nvPr/>
        </p:nvSpPr>
        <p:spPr>
          <a:xfrm>
            <a:off x="4929467" y="3259723"/>
            <a:ext cx="4175759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u="sng" dirty="0"/>
              <a:t>Uni-Gram(1-Gram)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dirty="0"/>
              <a:t>=&gt; I / was / too / late / for / class / today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A7FE3-5AB9-014B-8A9E-C890A6B288DA}"/>
              </a:ext>
            </a:extLst>
          </p:cNvPr>
          <p:cNvSpPr txBox="1"/>
          <p:nvPr/>
        </p:nvSpPr>
        <p:spPr>
          <a:xfrm>
            <a:off x="4929467" y="4080014"/>
            <a:ext cx="6418104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u="sng" dirty="0"/>
              <a:t>Bi-Gram(2-Gram)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dirty="0"/>
              <a:t>=&gt; I, was / was, too / too, late / late, for / for , class / class, today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3EED5F-793B-DF40-BB21-7CBE646C6562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50861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2135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N-Gram</a:t>
            </a:r>
            <a:r>
              <a:rPr kumimoji="1" lang="en-US" altLang="ko-KR" b="1" dirty="0"/>
              <a:t> precision</a:t>
            </a:r>
            <a:endParaRPr kumimoji="1"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D16D-45F3-D445-A925-71562993F9E4}"/>
              </a:ext>
            </a:extLst>
          </p:cNvPr>
          <p:cNvSpPr txBox="1"/>
          <p:nvPr/>
        </p:nvSpPr>
        <p:spPr>
          <a:xfrm>
            <a:off x="269341" y="2182761"/>
            <a:ext cx="6737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주어진 </a:t>
            </a:r>
            <a:r>
              <a:rPr kumimoji="1" lang="en-US" altLang="ko-KR" dirty="0"/>
              <a:t>Text</a:t>
            </a:r>
            <a:r>
              <a:rPr kumimoji="1" lang="ko-KR" altLang="en-US" dirty="0"/>
              <a:t>에서 연속된 </a:t>
            </a:r>
            <a:r>
              <a:rPr kumimoji="1" lang="en-US" altLang="ko-KR" dirty="0"/>
              <a:t>N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Sequence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하나의 </a:t>
            </a:r>
            <a:r>
              <a:rPr kumimoji="1" lang="en-US" altLang="ko-KR" dirty="0"/>
              <a:t>item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7D0A0-BF3A-BA43-855E-65F39C7BBC1D}"/>
              </a:ext>
            </a:extLst>
          </p:cNvPr>
          <p:cNvSpPr txBox="1"/>
          <p:nvPr/>
        </p:nvSpPr>
        <p:spPr>
          <a:xfrm>
            <a:off x="269341" y="3259723"/>
            <a:ext cx="292291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/>
              <a:t>Example)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dirty="0"/>
              <a:t>I was too late for class today.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46F3E04-45CA-ED41-8182-25917B665B29}"/>
              </a:ext>
            </a:extLst>
          </p:cNvPr>
          <p:cNvCxnSpPr/>
          <p:nvPr/>
        </p:nvCxnSpPr>
        <p:spPr>
          <a:xfrm>
            <a:off x="3372464" y="3873909"/>
            <a:ext cx="102255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6AFE3C3-2056-4047-9BC2-74535A0E9DA8}"/>
              </a:ext>
            </a:extLst>
          </p:cNvPr>
          <p:cNvSpPr txBox="1"/>
          <p:nvPr/>
        </p:nvSpPr>
        <p:spPr>
          <a:xfrm>
            <a:off x="4929467" y="3259723"/>
            <a:ext cx="4175759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u="sng" dirty="0"/>
              <a:t>Uni-Gram(1-Gram)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dirty="0"/>
              <a:t>=&gt; I / was / too / late / for / class / today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A7FE3-5AB9-014B-8A9E-C890A6B288DA}"/>
              </a:ext>
            </a:extLst>
          </p:cNvPr>
          <p:cNvSpPr txBox="1"/>
          <p:nvPr/>
        </p:nvSpPr>
        <p:spPr>
          <a:xfrm>
            <a:off x="4929467" y="4080014"/>
            <a:ext cx="6418104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u="sng" dirty="0"/>
              <a:t>Bi-Gram(2-Gram)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dirty="0"/>
              <a:t>=&gt; I, was / was, too / too, late / late, for / for , class / class, today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73841E-1CB4-0544-A4CB-ACC707B3A608}"/>
              </a:ext>
            </a:extLst>
          </p:cNvPr>
          <p:cNvSpPr txBox="1"/>
          <p:nvPr/>
        </p:nvSpPr>
        <p:spPr>
          <a:xfrm>
            <a:off x="4929468" y="4900305"/>
            <a:ext cx="6495616" cy="1152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u="sng" dirty="0"/>
              <a:t>Tri-Gram(3-Gram)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dirty="0"/>
              <a:t>=&gt; I, was, too / was, too, late / too, late, for / late, for, class, / for, class, today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854ED9-57E5-FE4C-B805-DD49C3CD9805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50571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2135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N-Gram </a:t>
            </a:r>
            <a:r>
              <a:rPr kumimoji="1" lang="en-US" altLang="ko-KR" b="1" dirty="0">
                <a:solidFill>
                  <a:schemeClr val="accent2"/>
                </a:solidFill>
              </a:rPr>
              <a:t>precision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004407-E9DD-5944-B208-466DD554D36E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5548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2135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N-Gram </a:t>
            </a:r>
            <a:r>
              <a:rPr kumimoji="1" lang="en-US" altLang="ko-KR" b="1" dirty="0">
                <a:solidFill>
                  <a:schemeClr val="accent2"/>
                </a:solidFill>
              </a:rPr>
              <a:t>precision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4CAB77E-93E7-7B4B-A342-D2BC3B1088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360923"/>
              </p:ext>
            </p:extLst>
          </p:nvPr>
        </p:nvGraphicFramePr>
        <p:xfrm>
          <a:off x="7245488" y="2564196"/>
          <a:ext cx="3812989" cy="1353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577">
                  <a:extLst>
                    <a:ext uri="{9D8B030D-6E8A-4147-A177-3AD203B41FA5}">
                      <a16:colId xmlns:a16="http://schemas.microsoft.com/office/drawing/2014/main" val="3340417293"/>
                    </a:ext>
                  </a:extLst>
                </a:gridCol>
                <a:gridCol w="1266950">
                  <a:extLst>
                    <a:ext uri="{9D8B030D-6E8A-4147-A177-3AD203B41FA5}">
                      <a16:colId xmlns:a16="http://schemas.microsoft.com/office/drawing/2014/main" val="3338286440"/>
                    </a:ext>
                  </a:extLst>
                </a:gridCol>
                <a:gridCol w="1422462">
                  <a:extLst>
                    <a:ext uri="{9D8B030D-6E8A-4147-A177-3AD203B41FA5}">
                      <a16:colId xmlns:a16="http://schemas.microsoft.com/office/drawing/2014/main" val="2724215435"/>
                    </a:ext>
                  </a:extLst>
                </a:gridCol>
              </a:tblGrid>
              <a:tr h="378308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797537"/>
                  </a:ext>
                </a:extLst>
              </a:tr>
              <a:tr h="487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TP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FP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1273318"/>
                  </a:ext>
                </a:extLst>
              </a:tr>
              <a:tr h="487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FN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TN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016589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3A58AD8-D1A3-C341-8E8B-C9AD8A8AED3E}"/>
              </a:ext>
            </a:extLst>
          </p:cNvPr>
          <p:cNvSpPr txBox="1"/>
          <p:nvPr/>
        </p:nvSpPr>
        <p:spPr>
          <a:xfrm rot="16200000">
            <a:off x="6466368" y="3266860"/>
            <a:ext cx="994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Predicted</a:t>
            </a:r>
            <a:endParaRPr kumimoji="1"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C13A4-4717-7F4D-AD67-F332C985EEB0}"/>
              </a:ext>
            </a:extLst>
          </p:cNvPr>
          <p:cNvSpPr txBox="1"/>
          <p:nvPr/>
        </p:nvSpPr>
        <p:spPr>
          <a:xfrm>
            <a:off x="9286452" y="2197618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Actual</a:t>
            </a:r>
            <a:endParaRPr kumimoji="1"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FF9548-FFFF-164D-AE57-FAB2F7FEFDB8}"/>
                  </a:ext>
                </a:extLst>
              </p:cNvPr>
              <p:cNvSpPr txBox="1"/>
              <p:nvPr/>
            </p:nvSpPr>
            <p:spPr>
              <a:xfrm>
                <a:off x="347999" y="2443063"/>
                <a:ext cx="2428101" cy="12925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FF9548-FFFF-164D-AE57-FAB2F7FEF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99" y="2443063"/>
                <a:ext cx="2428101" cy="12925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978A6A6-2113-8144-9702-78A420A968ED}"/>
              </a:ext>
            </a:extLst>
          </p:cNvPr>
          <p:cNvSpPr txBox="1"/>
          <p:nvPr/>
        </p:nvSpPr>
        <p:spPr>
          <a:xfrm>
            <a:off x="347999" y="3735661"/>
            <a:ext cx="5167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accent1"/>
                </a:solidFill>
              </a:rPr>
              <a:t>Classifier</a:t>
            </a:r>
            <a:r>
              <a:rPr kumimoji="1" lang="ko-KR" altLang="en-US" sz="1600" dirty="0">
                <a:solidFill>
                  <a:schemeClr val="accent1"/>
                </a:solidFill>
              </a:rPr>
              <a:t>가 </a:t>
            </a:r>
            <a:r>
              <a:rPr kumimoji="1" lang="en-US" altLang="ko-KR" sz="1600" dirty="0">
                <a:solidFill>
                  <a:schemeClr val="accent1"/>
                </a:solidFill>
              </a:rPr>
              <a:t>Positive</a:t>
            </a:r>
            <a:r>
              <a:rPr kumimoji="1" lang="ko-KR" altLang="en-US" sz="1600" dirty="0">
                <a:solidFill>
                  <a:schemeClr val="accent1"/>
                </a:solidFill>
              </a:rPr>
              <a:t>로 예측한 값 중 실제 </a:t>
            </a:r>
            <a:r>
              <a:rPr kumimoji="1" lang="en-US" altLang="ko-KR" sz="1600" dirty="0">
                <a:solidFill>
                  <a:schemeClr val="accent1"/>
                </a:solidFill>
              </a:rPr>
              <a:t>Positive </a:t>
            </a:r>
            <a:r>
              <a:rPr kumimoji="1" lang="ko-KR" altLang="en-US" sz="1600" dirty="0">
                <a:solidFill>
                  <a:schemeClr val="accent1"/>
                </a:solidFill>
              </a:rPr>
              <a:t>비율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1EA07B-21D3-334C-9EF3-9C5787E896E7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9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5316</TotalTime>
  <Words>3789</Words>
  <Application>Microsoft Macintosh PowerPoint</Application>
  <PresentationFormat>와이드스크린</PresentationFormat>
  <Paragraphs>729</Paragraphs>
  <Slides>146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146</vt:i4>
      </vt:variant>
    </vt:vector>
  </HeadingPairs>
  <TitlesOfParts>
    <vt:vector size="151" baseType="lpstr">
      <vt:lpstr>맑은 고딕</vt:lpstr>
      <vt:lpstr>Arial</vt:lpstr>
      <vt:lpstr>Cambria Math</vt:lpstr>
      <vt:lpstr>Futura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전은영</dc:creator>
  <cp:lastModifiedBy>전은영</cp:lastModifiedBy>
  <cp:revision>74</cp:revision>
  <dcterms:created xsi:type="dcterms:W3CDTF">2019-05-12T05:35:52Z</dcterms:created>
  <dcterms:modified xsi:type="dcterms:W3CDTF">2019-09-22T11:22:25Z</dcterms:modified>
</cp:coreProperties>
</file>